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Default Extension="wav" ContentType="audio/wav"/>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7" r:id="rId2"/>
    <p:sldId id="297" r:id="rId3"/>
    <p:sldId id="258" r:id="rId4"/>
    <p:sldId id="260" r:id="rId5"/>
    <p:sldId id="261" r:id="rId6"/>
    <p:sldId id="262" r:id="rId7"/>
    <p:sldId id="265" r:id="rId8"/>
    <p:sldId id="266" r:id="rId9"/>
    <p:sldId id="263" r:id="rId10"/>
    <p:sldId id="264" r:id="rId11"/>
    <p:sldId id="267" r:id="rId12"/>
    <p:sldId id="268" r:id="rId13"/>
    <p:sldId id="269" r:id="rId14"/>
    <p:sldId id="270" r:id="rId15"/>
    <p:sldId id="271" r:id="rId16"/>
    <p:sldId id="272" r:id="rId17"/>
    <p:sldId id="273" r:id="rId18"/>
    <p:sldId id="274" r:id="rId19"/>
    <p:sldId id="298" r:id="rId20"/>
    <p:sldId id="289" r:id="rId21"/>
    <p:sldId id="290" r:id="rId22"/>
    <p:sldId id="275" r:id="rId23"/>
    <p:sldId id="304" r:id="rId24"/>
    <p:sldId id="305" r:id="rId25"/>
    <p:sldId id="306" r:id="rId26"/>
    <p:sldId id="307" r:id="rId27"/>
    <p:sldId id="308" r:id="rId28"/>
    <p:sldId id="309" r:id="rId29"/>
    <p:sldId id="310" r:id="rId30"/>
    <p:sldId id="311" r:id="rId31"/>
    <p:sldId id="312" r:id="rId32"/>
    <p:sldId id="302" r:id="rId33"/>
    <p:sldId id="303" r:id="rId34"/>
    <p:sldId id="300" r:id="rId35"/>
    <p:sldId id="301" r:id="rId36"/>
    <p:sldId id="279" r:id="rId37"/>
    <p:sldId id="280" r:id="rId38"/>
    <p:sldId id="313" r:id="rId39"/>
    <p:sldId id="294" r:id="rId40"/>
    <p:sldId id="295" r:id="rId41"/>
    <p:sldId id="285" r:id="rId42"/>
    <p:sldId id="286" r:id="rId43"/>
    <p:sldId id="291" r:id="rId44"/>
    <p:sldId id="292" r:id="rId45"/>
    <p:sldId id="299" r:id="rId46"/>
    <p:sldId id="287" r:id="rId47"/>
    <p:sldId id="288" r:id="rId48"/>
    <p:sldId id="293" r:id="rId4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13" autoAdjust="0"/>
    <p:restoredTop sz="86269" autoAdjust="0"/>
  </p:normalViewPr>
  <p:slideViewPr>
    <p:cSldViewPr>
      <p:cViewPr varScale="1">
        <p:scale>
          <a:sx n="68" d="100"/>
          <a:sy n="68" d="100"/>
        </p:scale>
        <p:origin x="-118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6E7C0A45-7890-4848-A08D-B20787EE14EF}" type="datetimeFigureOut">
              <a:rPr lang="en-US" smtClean="0"/>
              <a:pPr/>
              <a:t>11/8/2010</a:t>
            </a:fld>
            <a:endParaRPr lang="en-A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67C91F2B-3E20-4C6B-AC19-EB7F695F0197}"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Begin with this title then click on ‘Intro’.</a:t>
            </a:r>
            <a:r>
              <a:rPr lang="en-AU" baseline="0" smtClean="0"/>
              <a:t> This will take you to the Prezi – play this in full screen and click on the play arrow to move through the movements. The video will take about a minute to load from YouTube.</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1</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Image found at http://www.zut.org.uk/index.html</a:t>
            </a:r>
          </a:p>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23</a:t>
            </a:fld>
            <a:endParaRPr lang="en-A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mtClean="0"/>
              <a:t>Image found at http://www.zut.org.uk/index.html</a:t>
            </a:r>
          </a:p>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24</a:t>
            </a:fld>
            <a:endParaRPr lang="en-A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mtClean="0"/>
              <a:t>Image found at http://www.zut.org.uk/index.html</a:t>
            </a:r>
          </a:p>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25</a:t>
            </a:fld>
            <a:endParaRPr lang="en-A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mtClean="0"/>
              <a:t>Image found at http://www.zut.org.uk/index.html</a:t>
            </a:r>
          </a:p>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26</a:t>
            </a:fld>
            <a:endParaRPr lang="en-A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mtClean="0"/>
              <a:t>Image found at http://www.zut.org.uk/index.html</a:t>
            </a:r>
          </a:p>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27</a:t>
            </a:fld>
            <a:endParaRPr lang="en-A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mtClean="0"/>
              <a:t>Image found at http://www.zut.org.uk/index.html</a:t>
            </a:r>
          </a:p>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28</a:t>
            </a:fld>
            <a:endParaRPr lang="en-A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mtClean="0"/>
              <a:t>Image found at http://www.zut.org.uk/index.html</a:t>
            </a:r>
          </a:p>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29</a:t>
            </a:fld>
            <a:endParaRPr lang="en-A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mtClean="0"/>
              <a:t>Image found at http://www.zut.org.uk/index.html</a:t>
            </a:r>
          </a:p>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30</a:t>
            </a:fld>
            <a:endParaRPr lang="en-A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mtClean="0"/>
              <a:t>Image found at http://www.zut.org.uk/index.html</a:t>
            </a:r>
          </a:p>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31</a:t>
            </a:fld>
            <a:endParaRPr lang="en-A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Introduction to asking ‘How do I get to’ and answering</a:t>
            </a:r>
            <a:r>
              <a:rPr lang="en-AU" baseline="0" smtClean="0"/>
              <a:t> as before. Students note the use of ‘pour aller à’</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32</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All of the resources and guides for students are in one PDF Portfolio on their Portal page. Explain the basics by reading through the dot points then click on the folder icon to open</a:t>
            </a:r>
            <a:r>
              <a:rPr lang="en-AU" baseline="0" smtClean="0"/>
              <a:t> the PDF Portfolio. Show the students all the contents then ask each one to save the file onto their folder on the Common Drive.</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a:t>
            </a:fld>
            <a:endParaRPr lang="en-A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Reminder of the verb aller</a:t>
            </a:r>
            <a:r>
              <a:rPr lang="en-AU" baseline="0" smtClean="0"/>
              <a:t> plus a preposition. Useful for reminding and reinforcing the gender of the places around town. Can be done orally or typed for future reference.</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33</a:t>
            </a:fld>
            <a:endParaRPr lang="en-A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The picture appears first, then the question, then the arrow, then the answer.</a:t>
            </a:r>
            <a:r>
              <a:rPr lang="en-AU" baseline="0" smtClean="0"/>
              <a:t> Students can give the French at any stage and check their response when the text comes in. Same for next two slides.</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34</a:t>
            </a:fld>
            <a:endParaRPr lang="en-A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The arrows will come in first</a:t>
            </a:r>
            <a:r>
              <a:rPr lang="en-AU" baseline="0" smtClean="0"/>
              <a:t> so the students can recall what they mean. They can then (orally) construct questions and answers such as:</a:t>
            </a:r>
          </a:p>
          <a:p>
            <a:r>
              <a:rPr lang="en-AU" baseline="0" smtClean="0"/>
              <a:t>“La banque, s’il vous plaît” / “tournez à droite” </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36</a:t>
            </a:fld>
            <a:endParaRPr lang="en-A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Same as previous slide but this time with the masculine places.</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37</a:t>
            </a:fld>
            <a:endParaRPr lang="en-A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Write a dialogue based on this map.</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38</a:t>
            </a:fld>
            <a:endParaRPr lang="en-A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Students should read and copy the notes about imperatives on this slide and the next one.</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39</a:t>
            </a:fld>
            <a:endParaRPr lang="en-A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On this slide and the next one are 4 simple dialogues</a:t>
            </a:r>
            <a:r>
              <a:rPr lang="en-AU" baseline="0" smtClean="0"/>
              <a:t> that the students can practise in pairs. Extension – ask them to write their own and perform. They could also add expressions from the vocab sheet to make it more interesting for the more able students.</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41</a:t>
            </a:fld>
            <a:endParaRPr lang="en-A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On this slide and the next are numerous communicative strategies</a:t>
            </a:r>
            <a:r>
              <a:rPr lang="en-AU" baseline="0" smtClean="0"/>
              <a:t> to use when asking the way. Students should be presented with each one then type them up for future reference.</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43</a:t>
            </a:fld>
            <a:endParaRPr lang="en-A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45</a:t>
            </a:fld>
            <a:endParaRPr lang="en-AU"/>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Pronunciation activity for practising the ‘é’ sound in French.</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46</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These are the objectives for Phase 1 of the unit – places</a:t>
            </a:r>
            <a:r>
              <a:rPr lang="en-AU" baseline="0" smtClean="0"/>
              <a:t> in town.</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3</a:t>
            </a:fld>
            <a:endParaRPr lang="en-A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Further</a:t>
            </a:r>
            <a:r>
              <a:rPr lang="en-AU" baseline="0" smtClean="0"/>
              <a:t> practice in correct pronunciation.</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47</a:t>
            </a:fld>
            <a:endParaRPr lang="en-AU"/>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This game can be played to practise the correct </a:t>
            </a:r>
            <a:r>
              <a:rPr lang="en-AU" dirty="0" err="1" smtClean="0"/>
              <a:t>pronunication</a:t>
            </a:r>
            <a:r>
              <a:rPr lang="en-AU" dirty="0" smtClean="0"/>
              <a:t> of the key vocab. Words come up one by one and individual students are challenged</a:t>
            </a:r>
            <a:r>
              <a:rPr lang="en-AU" baseline="0" dirty="0" smtClean="0"/>
              <a:t> to see how many they get right. If they get one wrong another student tries to beat the top score.</a:t>
            </a:r>
            <a:endParaRPr lang="en-AU" dirty="0"/>
          </a:p>
        </p:txBody>
      </p:sp>
      <p:sp>
        <p:nvSpPr>
          <p:cNvPr id="4" name="Slide Number Placeholder 3"/>
          <p:cNvSpPr>
            <a:spLocks noGrp="1"/>
          </p:cNvSpPr>
          <p:nvPr>
            <p:ph type="sldNum" sz="quarter" idx="10"/>
          </p:nvPr>
        </p:nvSpPr>
        <p:spPr/>
        <p:txBody>
          <a:bodyPr/>
          <a:lstStyle/>
          <a:p>
            <a:fld id="{67C91F2B-3E20-4C6B-AC19-EB7F695F0197}" type="slidenum">
              <a:rPr lang="en-AU" smtClean="0"/>
              <a:pPr/>
              <a:t>48</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The next 13 slides are some of the key vocab items.</a:t>
            </a:r>
            <a:r>
              <a:rPr lang="en-AU" baseline="0" smtClean="0"/>
              <a:t> The titles are red or blue according to gender. Use the pictures and titles as flashcards to practise pronunciation and recognition.</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4</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Another way to practise pronunciation and reinforce genders.</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16</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Check for recognition</a:t>
            </a:r>
            <a:r>
              <a:rPr lang="en-AU" baseline="0" smtClean="0"/>
              <a:t> and recall with the picture then with the label.</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17</a:t>
            </a:fld>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Explain the instructions to ensure that all students have the vocab for the unit. Click</a:t>
            </a:r>
            <a:r>
              <a:rPr lang="en-AU" baseline="0" smtClean="0"/>
              <a:t> on the Quizlet icon and show them the website. There is a ‘How-to Guide’ in the PDF Portfolio.</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19</a:t>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Click on</a:t>
            </a:r>
            <a:r>
              <a:rPr lang="en-AU" baseline="0" smtClean="0"/>
              <a:t> the TV icon which links to the BBC Talk French video about directions. This introduces some of the key directions.</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20</a:t>
            </a:fld>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mtClean="0"/>
              <a:t>Here are some key places</a:t>
            </a:r>
            <a:r>
              <a:rPr lang="en-AU" baseline="0" smtClean="0"/>
              <a:t> in to introduce a most simple way to ask for directions. Can be used for oral work with students.</a:t>
            </a:r>
            <a:endParaRPr lang="en-AU"/>
          </a:p>
        </p:txBody>
      </p:sp>
      <p:sp>
        <p:nvSpPr>
          <p:cNvPr id="4" name="Slide Number Placeholder 3"/>
          <p:cNvSpPr>
            <a:spLocks noGrp="1"/>
          </p:cNvSpPr>
          <p:nvPr>
            <p:ph type="sldNum" sz="quarter" idx="10"/>
          </p:nvPr>
        </p:nvSpPr>
        <p:spPr/>
        <p:txBody>
          <a:bodyPr/>
          <a:lstStyle/>
          <a:p>
            <a:fld id="{67C91F2B-3E20-4C6B-AC19-EB7F695F0197}" type="slidenum">
              <a:rPr lang="en-AU" smtClean="0"/>
              <a:pPr/>
              <a:t>22</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2FFBD287-6DEA-4436-84EE-D6675E2E4D08}" type="datetimeFigureOut">
              <a:rPr lang="en-US" smtClean="0"/>
              <a:pPr/>
              <a:t>11/8/2010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FBD287-6DEA-4436-84EE-D6675E2E4D08}" type="datetimeFigureOut">
              <a:rPr lang="en-US" smtClean="0"/>
              <a:pPr/>
              <a:t>11/8/2010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FBD287-6DEA-4436-84EE-D6675E2E4D08}" type="datetimeFigureOut">
              <a:rPr lang="en-US" smtClean="0"/>
              <a:pPr/>
              <a:t>11/8/2010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FFBD287-6DEA-4436-84EE-D6675E2E4D08}" type="datetimeFigureOut">
              <a:rPr lang="en-US" smtClean="0"/>
              <a:pPr/>
              <a:t>11/8/2010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FBD287-6DEA-4436-84EE-D6675E2E4D08}" type="datetimeFigureOut">
              <a:rPr lang="en-US" smtClean="0"/>
              <a:pPr/>
              <a:t>11/8/2010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2FFBD287-6DEA-4436-84EE-D6675E2E4D08}" type="datetimeFigureOut">
              <a:rPr lang="en-US" smtClean="0"/>
              <a:pPr/>
              <a:t>11/8/2010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2FFBD287-6DEA-4436-84EE-D6675E2E4D08}" type="datetimeFigureOut">
              <a:rPr lang="en-US" smtClean="0"/>
              <a:pPr/>
              <a:t>11/8/2010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2FFBD287-6DEA-4436-84EE-D6675E2E4D08}" type="datetimeFigureOut">
              <a:rPr lang="en-US" smtClean="0"/>
              <a:pPr/>
              <a:t>11/8/2010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FBD287-6DEA-4436-84EE-D6675E2E4D08}" type="datetimeFigureOut">
              <a:rPr lang="en-US" smtClean="0"/>
              <a:pPr/>
              <a:t>11/8/2010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FBD287-6DEA-4436-84EE-D6675E2E4D08}" type="datetimeFigureOut">
              <a:rPr lang="en-US" smtClean="0"/>
              <a:pPr/>
              <a:t>11/8/2010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FBD287-6DEA-4436-84EE-D6675E2E4D08}" type="datetimeFigureOut">
              <a:rPr lang="en-US" smtClean="0"/>
              <a:pPr/>
              <a:t>11/8/2010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790C1AE-FBA7-4F3C-9EFF-21944BEC56EB}"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FBD287-6DEA-4436-84EE-D6675E2E4D08}" type="datetimeFigureOut">
              <a:rPr lang="en-US" smtClean="0"/>
              <a:pPr/>
              <a:t>11/8/2010</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90C1AE-FBA7-4F3C-9EFF-21944BEC56EB}" type="slidenum">
              <a:rPr lang="en-AU" smtClean="0"/>
              <a:pPr/>
              <a:t>‹#›</a:t>
            </a:fld>
            <a:endParaRPr lang="en-AU"/>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prezi.com/mmcvda5nhwyy/unit-12-introduction-cest-par-ici/"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8.jpe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hyperlink" Target="http://quizlet.co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hyperlink" Target="C'est%20par%20ici%20-%20Unit%2012%20PDF%20Portfolio.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image" Target="../media/image25.wmf"/><Relationship Id="rId7" Type="http://schemas.openxmlformats.org/officeDocument/2006/relationships/image" Target="../media/image29.wm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8.wmf"/><Relationship Id="rId5" Type="http://schemas.openxmlformats.org/officeDocument/2006/relationships/image" Target="../media/image27.wmf"/><Relationship Id="rId10" Type="http://schemas.openxmlformats.org/officeDocument/2006/relationships/image" Target="../media/image31.wmf"/><Relationship Id="rId4" Type="http://schemas.openxmlformats.org/officeDocument/2006/relationships/image" Target="../media/image26.wmf"/><Relationship Id="rId9" Type="http://schemas.openxmlformats.org/officeDocument/2006/relationships/hyperlink" Target="http://www.bbc.co.uk/languages/french/talk/directions/"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8.jpeg"/><Relationship Id="rId4" Type="http://schemas.openxmlformats.org/officeDocument/2006/relationships/image" Target="../media/image7.jpeg"/></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15.jpeg"/><Relationship Id="rId4" Type="http://schemas.openxmlformats.org/officeDocument/2006/relationships/image" Target="../media/image12.jpeg"/></Relationships>
</file>

<file path=ppt/slides/_rels/slide3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iona\AppData\Local\Microsoft\Windows\Temporary Internet Files\Content.IE5\HHI9ELQ1\MCj04421130000[1].png"/>
          <p:cNvPicPr>
            <a:picLocks noChangeAspect="1" noChangeArrowheads="1"/>
          </p:cNvPicPr>
          <p:nvPr/>
        </p:nvPicPr>
        <p:blipFill>
          <a:blip r:embed="rId3" cstate="print"/>
          <a:srcRect/>
          <a:stretch>
            <a:fillRect/>
          </a:stretch>
        </p:blipFill>
        <p:spPr bwMode="auto">
          <a:xfrm>
            <a:off x="1142976" y="0"/>
            <a:ext cx="6858048" cy="6858048"/>
          </a:xfrm>
          <a:prstGeom prst="rect">
            <a:avLst/>
          </a:prstGeom>
          <a:noFill/>
        </p:spPr>
      </p:pic>
      <p:sp>
        <p:nvSpPr>
          <p:cNvPr id="2" name="Title 1"/>
          <p:cNvSpPr>
            <a:spLocks noGrp="1"/>
          </p:cNvSpPr>
          <p:nvPr>
            <p:ph type="ctrTitle"/>
          </p:nvPr>
        </p:nvSpPr>
        <p:spPr/>
        <p:style>
          <a:lnRef idx="0">
            <a:schemeClr val="accent2"/>
          </a:lnRef>
          <a:fillRef idx="3">
            <a:schemeClr val="accent2"/>
          </a:fillRef>
          <a:effectRef idx="3">
            <a:schemeClr val="accent2"/>
          </a:effectRef>
          <a:fontRef idx="minor">
            <a:schemeClr val="lt1"/>
          </a:fontRef>
        </p:style>
        <p:txBody>
          <a:bodyPr>
            <a:normAutofit/>
          </a:bodyPr>
          <a:lstStyle/>
          <a:p>
            <a:r>
              <a:rPr lang="en-AU" sz="8000" dirty="0" smtClean="0">
                <a:latin typeface="Maiandra GD" pitchFamily="34" charset="0"/>
              </a:rPr>
              <a:t>Year 9</a:t>
            </a:r>
            <a:endParaRPr lang="en-AU" sz="8000" dirty="0">
              <a:latin typeface="Maiandra GD" pitchFamily="34" charset="0"/>
            </a:endParaRPr>
          </a:p>
        </p:txBody>
      </p:sp>
      <p:sp>
        <p:nvSpPr>
          <p:cNvPr id="3" name="Subtitle 2"/>
          <p:cNvSpPr>
            <a:spLocks noGrp="1"/>
          </p:cNvSpPr>
          <p:nvPr>
            <p:ph type="subTitle" idx="1"/>
          </p:nvPr>
        </p:nvSpPr>
        <p:spPr/>
        <p:style>
          <a:lnRef idx="0">
            <a:schemeClr val="accent1"/>
          </a:lnRef>
          <a:fillRef idx="3">
            <a:schemeClr val="accent1"/>
          </a:fillRef>
          <a:effectRef idx="3">
            <a:schemeClr val="accent1"/>
          </a:effectRef>
          <a:fontRef idx="minor">
            <a:schemeClr val="lt1"/>
          </a:fontRef>
        </p:style>
        <p:txBody>
          <a:bodyPr>
            <a:normAutofit/>
          </a:bodyPr>
          <a:lstStyle/>
          <a:p>
            <a:r>
              <a:rPr lang="en-AU" sz="4800" dirty="0" err="1" smtClean="0">
                <a:latin typeface="Maiandra GD" pitchFamily="34" charset="0"/>
              </a:rPr>
              <a:t>Unité</a:t>
            </a:r>
            <a:r>
              <a:rPr lang="en-AU" sz="4800" dirty="0" smtClean="0">
                <a:latin typeface="Maiandra GD" pitchFamily="34" charset="0"/>
              </a:rPr>
              <a:t> 12</a:t>
            </a:r>
          </a:p>
          <a:p>
            <a:r>
              <a:rPr lang="en-AU" sz="4800" dirty="0" err="1" smtClean="0">
                <a:latin typeface="Maiandra GD" pitchFamily="34" charset="0"/>
              </a:rPr>
              <a:t>C’est</a:t>
            </a:r>
            <a:r>
              <a:rPr lang="en-AU" sz="4800" dirty="0" smtClean="0">
                <a:latin typeface="Maiandra GD" pitchFamily="34" charset="0"/>
              </a:rPr>
              <a:t> par </a:t>
            </a:r>
            <a:r>
              <a:rPr lang="en-AU" sz="4800" dirty="0" err="1" smtClean="0">
                <a:latin typeface="Maiandra GD" pitchFamily="34" charset="0"/>
              </a:rPr>
              <a:t>ici</a:t>
            </a:r>
            <a:r>
              <a:rPr lang="en-AU" sz="4800" dirty="0" smtClean="0">
                <a:latin typeface="Maiandra GD" pitchFamily="34" charset="0"/>
              </a:rPr>
              <a:t>?</a:t>
            </a:r>
            <a:endParaRPr lang="en-AU" sz="4800" dirty="0">
              <a:latin typeface="Maiandra GD" pitchFamily="34" charset="0"/>
            </a:endParaRPr>
          </a:p>
        </p:txBody>
      </p:sp>
      <p:sp>
        <p:nvSpPr>
          <p:cNvPr id="5" name="TextBox 4">
            <a:hlinkClick r:id="rId4"/>
          </p:cNvPr>
          <p:cNvSpPr txBox="1"/>
          <p:nvPr/>
        </p:nvSpPr>
        <p:spPr>
          <a:xfrm>
            <a:off x="8072462" y="5715016"/>
            <a:ext cx="857256" cy="40011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AU" sz="2000" smtClean="0"/>
              <a:t>INTRO</a:t>
            </a:r>
            <a:endParaRPr lang="en-AU" sz="20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00B0F0"/>
          </a:solidFill>
        </p:spPr>
        <p:style>
          <a:lnRef idx="0">
            <a:schemeClr val="dk1"/>
          </a:lnRef>
          <a:fillRef idx="3">
            <a:schemeClr val="dk1"/>
          </a:fillRef>
          <a:effectRef idx="3">
            <a:schemeClr val="dk1"/>
          </a:effectRef>
          <a:fontRef idx="minor">
            <a:schemeClr val="lt1"/>
          </a:fontRef>
        </p:style>
        <p:txBody>
          <a:bodyPr/>
          <a:lstStyle/>
          <a:p>
            <a:r>
              <a:rPr lang="en-AU" smtClean="0"/>
              <a:t>le collège</a:t>
            </a:r>
            <a:endParaRPr lang="en-AU"/>
          </a:p>
        </p:txBody>
      </p:sp>
      <p:pic>
        <p:nvPicPr>
          <p:cNvPr id="3" name="Picture 2" descr="C06coleg.jpg"/>
          <p:cNvPicPr>
            <a:picLocks noChangeAspect="1"/>
          </p:cNvPicPr>
          <p:nvPr/>
        </p:nvPicPr>
        <p:blipFill>
          <a:blip r:embed="rId2" cstate="print"/>
          <a:stretch>
            <a:fillRect/>
          </a:stretch>
        </p:blipFill>
        <p:spPr>
          <a:xfrm>
            <a:off x="1046741" y="1885950"/>
            <a:ext cx="7050518" cy="461488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4)">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00B0F0"/>
          </a:solidFill>
        </p:spPr>
        <p:style>
          <a:lnRef idx="0">
            <a:schemeClr val="dk1"/>
          </a:lnRef>
          <a:fillRef idx="3">
            <a:schemeClr val="dk1"/>
          </a:fillRef>
          <a:effectRef idx="3">
            <a:schemeClr val="dk1"/>
          </a:effectRef>
          <a:fontRef idx="minor">
            <a:schemeClr val="lt1"/>
          </a:fontRef>
        </p:style>
        <p:txBody>
          <a:bodyPr/>
          <a:lstStyle/>
          <a:p>
            <a:r>
              <a:rPr lang="en-AU" smtClean="0"/>
              <a:t>le magasin de disques</a:t>
            </a:r>
            <a:endParaRPr lang="en-AU"/>
          </a:p>
        </p:txBody>
      </p:sp>
      <p:pic>
        <p:nvPicPr>
          <p:cNvPr id="57346" name="Picture 2" descr="http://upload.wikimedia.org/wikipedia/commons/b/bf/Virgin_Megastore_Paris_-_La_Facade_02-03-06.jpg"/>
          <p:cNvPicPr>
            <a:picLocks noChangeAspect="1" noChangeArrowheads="1"/>
          </p:cNvPicPr>
          <p:nvPr/>
        </p:nvPicPr>
        <p:blipFill>
          <a:blip r:embed="rId2" cstate="print"/>
          <a:srcRect l="8060" t="24376"/>
          <a:stretch>
            <a:fillRect/>
          </a:stretch>
        </p:blipFill>
        <p:spPr bwMode="auto">
          <a:xfrm>
            <a:off x="2015716" y="1327597"/>
            <a:ext cx="5112568" cy="525435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00B0F0"/>
          </a:solidFill>
        </p:spPr>
        <p:style>
          <a:lnRef idx="0">
            <a:schemeClr val="dk1"/>
          </a:lnRef>
          <a:fillRef idx="3">
            <a:schemeClr val="dk1"/>
          </a:fillRef>
          <a:effectRef idx="3">
            <a:schemeClr val="dk1"/>
          </a:effectRef>
          <a:fontRef idx="minor">
            <a:schemeClr val="lt1"/>
          </a:fontRef>
        </p:style>
        <p:txBody>
          <a:bodyPr/>
          <a:lstStyle/>
          <a:p>
            <a:r>
              <a:rPr lang="en-AU" smtClean="0"/>
              <a:t>le marché</a:t>
            </a:r>
            <a:endParaRPr lang="en-AU"/>
          </a:p>
        </p:txBody>
      </p:sp>
      <p:pic>
        <p:nvPicPr>
          <p:cNvPr id="56322" name="Picture 2" descr="http://s0.geograph.org.uk/photos/47/49/474942_52f1dd83.jpg"/>
          <p:cNvPicPr>
            <a:picLocks noChangeAspect="1" noChangeArrowheads="1"/>
          </p:cNvPicPr>
          <p:nvPr/>
        </p:nvPicPr>
        <p:blipFill>
          <a:blip r:embed="rId2" cstate="print"/>
          <a:srcRect/>
          <a:stretch>
            <a:fillRect/>
          </a:stretch>
        </p:blipFill>
        <p:spPr bwMode="auto">
          <a:xfrm rot="823119">
            <a:off x="619386" y="1687192"/>
            <a:ext cx="3885132" cy="2962413"/>
          </a:xfrm>
          <a:prstGeom prst="rect">
            <a:avLst/>
          </a:prstGeom>
          <a:ln>
            <a:noFill/>
          </a:ln>
          <a:effectLst>
            <a:outerShdw blurRad="292100" dist="139700" dir="2700000" algn="tl" rotWithShape="0">
              <a:srgbClr val="333333">
                <a:alpha val="65000"/>
              </a:srgbClr>
            </a:outerShdw>
          </a:effectLst>
        </p:spPr>
      </p:pic>
      <p:pic>
        <p:nvPicPr>
          <p:cNvPr id="56324" name="Picture 4" descr="http://www.stupidfresh.com/fresh/uploaded_images/IMG_5693-708197.jpg"/>
          <p:cNvPicPr>
            <a:picLocks noChangeAspect="1" noChangeArrowheads="1"/>
          </p:cNvPicPr>
          <p:nvPr/>
        </p:nvPicPr>
        <p:blipFill>
          <a:blip r:embed="rId3" cstate="print"/>
          <a:srcRect/>
          <a:stretch>
            <a:fillRect/>
          </a:stretch>
        </p:blipFill>
        <p:spPr bwMode="auto">
          <a:xfrm rot="20805607">
            <a:off x="4200930" y="2686669"/>
            <a:ext cx="4608512" cy="345638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00B0F0"/>
          </a:solidFill>
        </p:spPr>
        <p:style>
          <a:lnRef idx="0">
            <a:schemeClr val="dk1"/>
          </a:lnRef>
          <a:fillRef idx="3">
            <a:schemeClr val="dk1"/>
          </a:fillRef>
          <a:effectRef idx="3">
            <a:schemeClr val="dk1"/>
          </a:effectRef>
          <a:fontRef idx="minor">
            <a:schemeClr val="lt1"/>
          </a:fontRef>
        </p:style>
        <p:txBody>
          <a:bodyPr/>
          <a:lstStyle/>
          <a:p>
            <a:r>
              <a:rPr lang="en-AU" smtClean="0"/>
              <a:t>le musée</a:t>
            </a:r>
            <a:endParaRPr lang="en-AU"/>
          </a:p>
        </p:txBody>
      </p:sp>
      <p:pic>
        <p:nvPicPr>
          <p:cNvPr id="5" name="Picture 4" descr="louvre.jpg"/>
          <p:cNvPicPr>
            <a:picLocks noChangeAspect="1"/>
          </p:cNvPicPr>
          <p:nvPr/>
        </p:nvPicPr>
        <p:blipFill>
          <a:blip r:embed="rId2" cstate="print"/>
          <a:stretch>
            <a:fillRect/>
          </a:stretch>
        </p:blipFill>
        <p:spPr>
          <a:xfrm>
            <a:off x="953852" y="1556792"/>
            <a:ext cx="7236296" cy="481231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00B0F0"/>
          </a:solidFill>
        </p:spPr>
        <p:style>
          <a:lnRef idx="0">
            <a:schemeClr val="dk1"/>
          </a:lnRef>
          <a:fillRef idx="3">
            <a:schemeClr val="dk1"/>
          </a:fillRef>
          <a:effectRef idx="3">
            <a:schemeClr val="dk1"/>
          </a:effectRef>
          <a:fontRef idx="minor">
            <a:schemeClr val="lt1"/>
          </a:fontRef>
        </p:style>
        <p:txBody>
          <a:bodyPr/>
          <a:lstStyle/>
          <a:p>
            <a:r>
              <a:rPr lang="en-AU" smtClean="0"/>
              <a:t>le café</a:t>
            </a:r>
            <a:endParaRPr lang="en-AU"/>
          </a:p>
        </p:txBody>
      </p:sp>
      <p:pic>
        <p:nvPicPr>
          <p:cNvPr id="5" name="Picture 4" descr="cafe.jpg"/>
          <p:cNvPicPr>
            <a:picLocks noChangeAspect="1"/>
          </p:cNvPicPr>
          <p:nvPr/>
        </p:nvPicPr>
        <p:blipFill>
          <a:blip r:embed="rId2" cstate="print"/>
          <a:stretch>
            <a:fillRect/>
          </a:stretch>
        </p:blipFill>
        <p:spPr>
          <a:xfrm>
            <a:off x="1595670" y="1484784"/>
            <a:ext cx="5952661" cy="446449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00B0F0"/>
          </a:solidFill>
        </p:spPr>
        <p:style>
          <a:lnRef idx="0">
            <a:schemeClr val="dk1"/>
          </a:lnRef>
          <a:fillRef idx="3">
            <a:schemeClr val="dk1"/>
          </a:fillRef>
          <a:effectRef idx="3">
            <a:schemeClr val="dk1"/>
          </a:effectRef>
          <a:fontRef idx="minor">
            <a:schemeClr val="lt1"/>
          </a:fontRef>
        </p:style>
        <p:txBody>
          <a:bodyPr/>
          <a:lstStyle/>
          <a:p>
            <a:r>
              <a:rPr lang="en-AU" smtClean="0"/>
              <a:t>le stade</a:t>
            </a:r>
            <a:endParaRPr lang="en-AU"/>
          </a:p>
        </p:txBody>
      </p:sp>
      <p:pic>
        <p:nvPicPr>
          <p:cNvPr id="27650" name="Picture 2" descr="http://farm1.static.flickr.com/33/52229185_9a847cede3.jpg"/>
          <p:cNvPicPr>
            <a:picLocks noChangeAspect="1" noChangeArrowheads="1"/>
          </p:cNvPicPr>
          <p:nvPr/>
        </p:nvPicPr>
        <p:blipFill>
          <a:blip r:embed="rId2" cstate="print"/>
          <a:srcRect/>
          <a:stretch>
            <a:fillRect/>
          </a:stretch>
        </p:blipFill>
        <p:spPr bwMode="auto">
          <a:xfrm>
            <a:off x="1321571" y="1500174"/>
            <a:ext cx="6500858" cy="487564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4)">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142852"/>
            <a:ext cx="4896544"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banque</a:t>
            </a:r>
            <a:endParaRPr lang="en-AU" sz="2800" smtClean="0">
              <a:solidFill>
                <a:schemeClr val="bg1"/>
              </a:solidFill>
            </a:endParaRPr>
          </a:p>
        </p:txBody>
      </p:sp>
      <p:sp>
        <p:nvSpPr>
          <p:cNvPr id="9" name="TextBox 8"/>
          <p:cNvSpPr txBox="1"/>
          <p:nvPr/>
        </p:nvSpPr>
        <p:spPr>
          <a:xfrm>
            <a:off x="3929058" y="785794"/>
            <a:ext cx="4896544"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boulangerie</a:t>
            </a:r>
            <a:endParaRPr lang="en-AU" sz="2800">
              <a:solidFill>
                <a:schemeClr val="bg1"/>
              </a:solidFill>
            </a:endParaRPr>
          </a:p>
        </p:txBody>
      </p:sp>
      <p:sp>
        <p:nvSpPr>
          <p:cNvPr id="10" name="TextBox 9"/>
          <p:cNvSpPr txBox="1"/>
          <p:nvPr/>
        </p:nvSpPr>
        <p:spPr>
          <a:xfrm>
            <a:off x="571472" y="1428736"/>
            <a:ext cx="4896544"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poste</a:t>
            </a:r>
            <a:endParaRPr lang="en-AU" sz="2800" smtClean="0">
              <a:solidFill>
                <a:schemeClr val="bg1"/>
              </a:solidFill>
            </a:endParaRPr>
          </a:p>
        </p:txBody>
      </p:sp>
      <p:sp>
        <p:nvSpPr>
          <p:cNvPr id="11" name="TextBox 10"/>
          <p:cNvSpPr txBox="1"/>
          <p:nvPr/>
        </p:nvSpPr>
        <p:spPr>
          <a:xfrm>
            <a:off x="179512" y="2276872"/>
            <a:ext cx="3606670"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mairie</a:t>
            </a:r>
            <a:endParaRPr lang="en-AU" sz="2800" smtClean="0">
              <a:solidFill>
                <a:schemeClr val="bg1"/>
              </a:solidFill>
            </a:endParaRPr>
          </a:p>
        </p:txBody>
      </p:sp>
      <p:sp>
        <p:nvSpPr>
          <p:cNvPr id="12" name="TextBox 11"/>
          <p:cNvSpPr txBox="1"/>
          <p:nvPr/>
        </p:nvSpPr>
        <p:spPr>
          <a:xfrm>
            <a:off x="3995936" y="2852936"/>
            <a:ext cx="4896544"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magasin de disques</a:t>
            </a:r>
            <a:endParaRPr lang="en-AU" sz="2800" smtClean="0">
              <a:solidFill>
                <a:schemeClr val="bg1"/>
              </a:solidFill>
            </a:endParaRPr>
          </a:p>
        </p:txBody>
      </p:sp>
      <p:sp>
        <p:nvSpPr>
          <p:cNvPr id="13" name="TextBox 12"/>
          <p:cNvSpPr txBox="1"/>
          <p:nvPr/>
        </p:nvSpPr>
        <p:spPr>
          <a:xfrm>
            <a:off x="2411760" y="3501008"/>
            <a:ext cx="4896544"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cinéma</a:t>
            </a:r>
            <a:endParaRPr lang="en-AU" sz="2800">
              <a:solidFill>
                <a:schemeClr val="bg1"/>
              </a:solidFill>
            </a:endParaRPr>
          </a:p>
        </p:txBody>
      </p:sp>
      <p:sp>
        <p:nvSpPr>
          <p:cNvPr id="14" name="TextBox 13"/>
          <p:cNvSpPr txBox="1"/>
          <p:nvPr/>
        </p:nvSpPr>
        <p:spPr>
          <a:xfrm>
            <a:off x="467544" y="4149080"/>
            <a:ext cx="4896544"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collège</a:t>
            </a:r>
            <a:endParaRPr lang="en-AU" sz="2800" smtClean="0">
              <a:solidFill>
                <a:schemeClr val="bg1"/>
              </a:solidFill>
            </a:endParaRPr>
          </a:p>
        </p:txBody>
      </p:sp>
      <p:sp>
        <p:nvSpPr>
          <p:cNvPr id="15" name="TextBox 14"/>
          <p:cNvSpPr txBox="1"/>
          <p:nvPr/>
        </p:nvSpPr>
        <p:spPr>
          <a:xfrm>
            <a:off x="3779912" y="4797152"/>
            <a:ext cx="4896544"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marché</a:t>
            </a:r>
            <a:endParaRPr lang="en-AU" sz="2800" smtClean="0">
              <a:solidFill>
                <a:schemeClr val="bg1"/>
              </a:solidFill>
            </a:endParaRPr>
          </a:p>
        </p:txBody>
      </p:sp>
      <p:sp>
        <p:nvSpPr>
          <p:cNvPr id="16" name="TextBox 15"/>
          <p:cNvSpPr txBox="1"/>
          <p:nvPr/>
        </p:nvSpPr>
        <p:spPr>
          <a:xfrm>
            <a:off x="251520" y="5445224"/>
            <a:ext cx="4896544"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musée</a:t>
            </a:r>
            <a:endParaRPr lang="en-AU" sz="2800">
              <a:solidFill>
                <a:schemeClr val="bg1"/>
              </a:solidFill>
            </a:endParaRPr>
          </a:p>
        </p:txBody>
      </p:sp>
      <p:sp>
        <p:nvSpPr>
          <p:cNvPr id="17" name="TextBox 16"/>
          <p:cNvSpPr txBox="1"/>
          <p:nvPr/>
        </p:nvSpPr>
        <p:spPr>
          <a:xfrm>
            <a:off x="3851920" y="6093296"/>
            <a:ext cx="4896544"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café</a:t>
            </a:r>
            <a:endParaRPr lang="en-AU" sz="2800" smtClean="0">
              <a:solidFill>
                <a:schemeClr val="bg1"/>
              </a:solidFill>
            </a:endParaRPr>
          </a:p>
        </p:txBody>
      </p:sp>
      <p:sp>
        <p:nvSpPr>
          <p:cNvPr id="18" name="TextBox 17"/>
          <p:cNvSpPr txBox="1"/>
          <p:nvPr/>
        </p:nvSpPr>
        <p:spPr>
          <a:xfrm>
            <a:off x="4000496" y="2143116"/>
            <a:ext cx="4896544"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gare</a:t>
            </a:r>
            <a:endParaRPr lang="en-AU" sz="280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40152" y="5877272"/>
            <a:ext cx="2467652"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gare</a:t>
            </a:r>
            <a:endParaRPr lang="en-AU" sz="2800" smtClean="0">
              <a:solidFill>
                <a:schemeClr val="bg1"/>
              </a:solidFill>
            </a:endParaRPr>
          </a:p>
        </p:txBody>
      </p:sp>
      <p:sp>
        <p:nvSpPr>
          <p:cNvPr id="11" name="TextBox 10"/>
          <p:cNvSpPr txBox="1"/>
          <p:nvPr/>
        </p:nvSpPr>
        <p:spPr>
          <a:xfrm>
            <a:off x="3929058" y="571480"/>
            <a:ext cx="2749414"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mairie</a:t>
            </a:r>
            <a:endParaRPr lang="en-AU" sz="2800" smtClean="0">
              <a:solidFill>
                <a:schemeClr val="bg1"/>
              </a:solidFill>
            </a:endParaRPr>
          </a:p>
        </p:txBody>
      </p:sp>
      <p:pic>
        <p:nvPicPr>
          <p:cNvPr id="12" name="Picture 2" descr="la banque"/>
          <p:cNvPicPr>
            <a:picLocks noChangeAspect="1" noChangeArrowheads="1"/>
          </p:cNvPicPr>
          <p:nvPr/>
        </p:nvPicPr>
        <p:blipFill>
          <a:blip r:embed="rId3" cstate="print"/>
          <a:srcRect l="12960" t="20160" r="15761" b="13601"/>
          <a:stretch>
            <a:fillRect/>
          </a:stretch>
        </p:blipFill>
        <p:spPr bwMode="auto">
          <a:xfrm>
            <a:off x="323528" y="260648"/>
            <a:ext cx="2808312" cy="1957309"/>
          </a:xfrm>
          <a:prstGeom prst="rect">
            <a:avLst/>
          </a:prstGeom>
          <a:noFill/>
        </p:spPr>
      </p:pic>
      <p:sp>
        <p:nvSpPr>
          <p:cNvPr id="7" name="TextBox 6"/>
          <p:cNvSpPr txBox="1"/>
          <p:nvPr/>
        </p:nvSpPr>
        <p:spPr>
          <a:xfrm>
            <a:off x="2500298" y="1357298"/>
            <a:ext cx="2248208" cy="525146"/>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banque</a:t>
            </a:r>
            <a:endParaRPr lang="en-AU" sz="2800" smtClean="0">
              <a:solidFill>
                <a:schemeClr val="bg1"/>
              </a:solidFill>
            </a:endParaRPr>
          </a:p>
        </p:txBody>
      </p:sp>
      <p:pic>
        <p:nvPicPr>
          <p:cNvPr id="13" name="Picture 4" descr="http://farm3.static.flickr.com/2145/2144122551_3b4d1256d0_z.jpg"/>
          <p:cNvPicPr>
            <a:picLocks noChangeAspect="1" noChangeArrowheads="1"/>
          </p:cNvPicPr>
          <p:nvPr/>
        </p:nvPicPr>
        <p:blipFill>
          <a:blip r:embed="rId4" cstate="print"/>
          <a:srcRect/>
          <a:stretch>
            <a:fillRect/>
          </a:stretch>
        </p:blipFill>
        <p:spPr bwMode="auto">
          <a:xfrm>
            <a:off x="395536" y="2564904"/>
            <a:ext cx="2592288" cy="1944216"/>
          </a:xfrm>
          <a:prstGeom prst="rect">
            <a:avLst/>
          </a:prstGeom>
          <a:noFill/>
        </p:spPr>
      </p:pic>
      <p:sp>
        <p:nvSpPr>
          <p:cNvPr id="8" name="TextBox 7"/>
          <p:cNvSpPr txBox="1"/>
          <p:nvPr/>
        </p:nvSpPr>
        <p:spPr>
          <a:xfrm>
            <a:off x="2285984" y="3786190"/>
            <a:ext cx="2438012"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boulangerie</a:t>
            </a:r>
            <a:endParaRPr lang="en-AU" sz="2800">
              <a:solidFill>
                <a:schemeClr val="bg1"/>
              </a:solidFill>
            </a:endParaRPr>
          </a:p>
        </p:txBody>
      </p:sp>
      <p:pic>
        <p:nvPicPr>
          <p:cNvPr id="14" name="Picture 2" descr="http://farm3.static.flickr.com/2108/2244931296_01b03e4bef_z.jpg"/>
          <p:cNvPicPr>
            <a:picLocks noChangeAspect="1" noChangeArrowheads="1"/>
          </p:cNvPicPr>
          <p:nvPr/>
        </p:nvPicPr>
        <p:blipFill>
          <a:blip r:embed="rId5" cstate="print"/>
          <a:srcRect l="17259" r="11867" b="35426"/>
          <a:stretch>
            <a:fillRect/>
          </a:stretch>
        </p:blipFill>
        <p:spPr bwMode="auto">
          <a:xfrm>
            <a:off x="395536" y="4725144"/>
            <a:ext cx="2736304" cy="1869808"/>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2786050" y="5357826"/>
            <a:ext cx="2024774"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poste</a:t>
            </a:r>
            <a:endParaRPr lang="en-AU" sz="2800" smtClean="0">
              <a:solidFill>
                <a:schemeClr val="bg1"/>
              </a:solidFill>
            </a:endParaRPr>
          </a:p>
        </p:txBody>
      </p:sp>
      <p:pic>
        <p:nvPicPr>
          <p:cNvPr id="15" name="Picture 2" descr="http://www.freefoto.com/images/25/10/25_10_4---TGV-Duplex-train_web.jpg?&amp;k=TGV+Duplex+train"/>
          <p:cNvPicPr>
            <a:picLocks noChangeAspect="1" noChangeArrowheads="1"/>
          </p:cNvPicPr>
          <p:nvPr/>
        </p:nvPicPr>
        <p:blipFill>
          <a:blip r:embed="rId6" cstate="print"/>
          <a:srcRect/>
          <a:stretch>
            <a:fillRect/>
          </a:stretch>
        </p:blipFill>
        <p:spPr bwMode="auto">
          <a:xfrm>
            <a:off x="5724128" y="3573016"/>
            <a:ext cx="2988869" cy="2002542"/>
          </a:xfrm>
          <a:prstGeom prst="rect">
            <a:avLst/>
          </a:prstGeom>
          <a:ln>
            <a:noFill/>
          </a:ln>
          <a:effectLst>
            <a:outerShdw blurRad="292100" dist="139700" dir="2700000" algn="tl" rotWithShape="0">
              <a:srgbClr val="333333">
                <a:alpha val="65000"/>
              </a:srgbClr>
            </a:outerShdw>
          </a:effectLst>
        </p:spPr>
      </p:pic>
      <p:pic>
        <p:nvPicPr>
          <p:cNvPr id="16" name="Picture 2" descr="http://farm4.static.flickr.com/3160/2668262660_382997d606.jpg"/>
          <p:cNvPicPr>
            <a:picLocks noChangeAspect="1" noChangeArrowheads="1"/>
          </p:cNvPicPr>
          <p:nvPr/>
        </p:nvPicPr>
        <p:blipFill>
          <a:blip r:embed="rId7" cstate="print"/>
          <a:srcRect/>
          <a:stretch>
            <a:fillRect/>
          </a:stretch>
        </p:blipFill>
        <p:spPr bwMode="auto">
          <a:xfrm>
            <a:off x="6516216" y="188640"/>
            <a:ext cx="2275731" cy="303430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http://farm1.static.flickr.com/137/385036558_97545f2106.jpg?v=0"/>
          <p:cNvPicPr>
            <a:picLocks noChangeAspect="1" noChangeArrowheads="1"/>
          </p:cNvPicPr>
          <p:nvPr/>
        </p:nvPicPr>
        <p:blipFill>
          <a:blip r:embed="rId2" cstate="print"/>
          <a:srcRect/>
          <a:stretch>
            <a:fillRect/>
          </a:stretch>
        </p:blipFill>
        <p:spPr bwMode="auto">
          <a:xfrm>
            <a:off x="3275857" y="692696"/>
            <a:ext cx="2232248" cy="1486677"/>
          </a:xfrm>
          <a:prstGeom prst="rect">
            <a:avLst/>
          </a:prstGeom>
          <a:ln>
            <a:noFill/>
          </a:ln>
          <a:effectLst>
            <a:outerShdw blurRad="292100" dist="139700" dir="2700000" algn="tl" rotWithShape="0">
              <a:srgbClr val="333333">
                <a:alpha val="65000"/>
              </a:srgbClr>
            </a:outerShdw>
          </a:effectLst>
        </p:spPr>
      </p:pic>
      <p:pic>
        <p:nvPicPr>
          <p:cNvPr id="2" name="Picture 2" descr="http://farm1.static.flickr.com/33/52229185_9a847cede3.jpg"/>
          <p:cNvPicPr>
            <a:picLocks noChangeAspect="1" noChangeArrowheads="1"/>
          </p:cNvPicPr>
          <p:nvPr/>
        </p:nvPicPr>
        <p:blipFill>
          <a:blip r:embed="rId3" cstate="print"/>
          <a:srcRect/>
          <a:stretch>
            <a:fillRect/>
          </a:stretch>
        </p:blipFill>
        <p:spPr bwMode="auto">
          <a:xfrm>
            <a:off x="857224" y="571480"/>
            <a:ext cx="1750231" cy="1312673"/>
          </a:xfrm>
          <a:prstGeom prst="rect">
            <a:avLst/>
          </a:prstGeom>
          <a:ln>
            <a:noFill/>
          </a:ln>
          <a:effectLst>
            <a:outerShdw blurRad="292100" dist="139700" dir="2700000" algn="tl" rotWithShape="0">
              <a:srgbClr val="333333">
                <a:alpha val="65000"/>
              </a:srgbClr>
            </a:outerShdw>
          </a:effectLst>
        </p:spPr>
      </p:pic>
      <p:pic>
        <p:nvPicPr>
          <p:cNvPr id="4" name="Picture 2" descr="http://www.piercemattiepublicrelations.com/Louvre%20at%20Dusk.jpg"/>
          <p:cNvPicPr>
            <a:picLocks noChangeAspect="1" noChangeArrowheads="1"/>
          </p:cNvPicPr>
          <p:nvPr/>
        </p:nvPicPr>
        <p:blipFill>
          <a:blip r:embed="rId4" cstate="print"/>
          <a:srcRect/>
          <a:stretch>
            <a:fillRect/>
          </a:stretch>
        </p:blipFill>
        <p:spPr bwMode="auto">
          <a:xfrm>
            <a:off x="1071538" y="4929198"/>
            <a:ext cx="2143140" cy="1607355"/>
          </a:xfrm>
          <a:prstGeom prst="rect">
            <a:avLst/>
          </a:prstGeom>
          <a:ln>
            <a:noFill/>
          </a:ln>
          <a:effectLst>
            <a:outerShdw blurRad="292100" dist="139700" dir="2700000" algn="tl" rotWithShape="0">
              <a:srgbClr val="333333">
                <a:alpha val="65000"/>
              </a:srgbClr>
            </a:outerShdw>
          </a:effectLst>
        </p:spPr>
      </p:pic>
      <p:pic>
        <p:nvPicPr>
          <p:cNvPr id="7" name="Picture 6" descr="C06coleg.jpg"/>
          <p:cNvPicPr>
            <a:picLocks noChangeAspect="1"/>
          </p:cNvPicPr>
          <p:nvPr/>
        </p:nvPicPr>
        <p:blipFill>
          <a:blip r:embed="rId5" cstate="print"/>
          <a:stretch>
            <a:fillRect/>
          </a:stretch>
        </p:blipFill>
        <p:spPr>
          <a:xfrm>
            <a:off x="6357950" y="5072074"/>
            <a:ext cx="2310813" cy="1512532"/>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5138912" y="2000240"/>
            <a:ext cx="4005088"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magasin de disques</a:t>
            </a:r>
            <a:endParaRPr lang="en-AU" sz="2800" smtClean="0">
              <a:solidFill>
                <a:schemeClr val="bg1"/>
              </a:solidFill>
            </a:endParaRPr>
          </a:p>
        </p:txBody>
      </p:sp>
      <p:sp>
        <p:nvSpPr>
          <p:cNvPr id="10" name="TextBox 9"/>
          <p:cNvSpPr txBox="1"/>
          <p:nvPr/>
        </p:nvSpPr>
        <p:spPr>
          <a:xfrm>
            <a:off x="3428992" y="214290"/>
            <a:ext cx="2588868"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cinéma</a:t>
            </a:r>
            <a:endParaRPr lang="en-AU" sz="2800">
              <a:solidFill>
                <a:schemeClr val="bg1"/>
              </a:solidFill>
            </a:endParaRPr>
          </a:p>
        </p:txBody>
      </p:sp>
      <p:sp>
        <p:nvSpPr>
          <p:cNvPr id="11" name="TextBox 10"/>
          <p:cNvSpPr txBox="1"/>
          <p:nvPr/>
        </p:nvSpPr>
        <p:spPr>
          <a:xfrm>
            <a:off x="6643702" y="4643446"/>
            <a:ext cx="2318506"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collège</a:t>
            </a:r>
            <a:endParaRPr lang="en-AU" sz="2800" smtClean="0">
              <a:solidFill>
                <a:schemeClr val="bg1"/>
              </a:solidFill>
            </a:endParaRPr>
          </a:p>
        </p:txBody>
      </p:sp>
      <p:sp>
        <p:nvSpPr>
          <p:cNvPr id="12" name="TextBox 11"/>
          <p:cNvSpPr txBox="1"/>
          <p:nvPr/>
        </p:nvSpPr>
        <p:spPr>
          <a:xfrm>
            <a:off x="3779912" y="5085184"/>
            <a:ext cx="2149410"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marché</a:t>
            </a:r>
            <a:endParaRPr lang="en-AU" sz="2800" smtClean="0">
              <a:solidFill>
                <a:schemeClr val="bg1"/>
              </a:solidFill>
            </a:endParaRPr>
          </a:p>
        </p:txBody>
      </p:sp>
      <p:sp>
        <p:nvSpPr>
          <p:cNvPr id="13" name="TextBox 12"/>
          <p:cNvSpPr txBox="1"/>
          <p:nvPr/>
        </p:nvSpPr>
        <p:spPr>
          <a:xfrm>
            <a:off x="142844" y="6143644"/>
            <a:ext cx="2320216"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musée</a:t>
            </a:r>
            <a:endParaRPr lang="en-AU" sz="2800">
              <a:solidFill>
                <a:schemeClr val="bg1"/>
              </a:solidFill>
            </a:endParaRPr>
          </a:p>
        </p:txBody>
      </p:sp>
      <p:sp>
        <p:nvSpPr>
          <p:cNvPr id="14" name="TextBox 13"/>
          <p:cNvSpPr txBox="1"/>
          <p:nvPr/>
        </p:nvSpPr>
        <p:spPr>
          <a:xfrm>
            <a:off x="428596" y="3714752"/>
            <a:ext cx="1934526"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café</a:t>
            </a:r>
            <a:endParaRPr lang="en-AU" sz="2800" smtClean="0">
              <a:solidFill>
                <a:schemeClr val="bg1"/>
              </a:solidFill>
            </a:endParaRPr>
          </a:p>
        </p:txBody>
      </p:sp>
      <p:sp>
        <p:nvSpPr>
          <p:cNvPr id="15" name="TextBox 14"/>
          <p:cNvSpPr txBox="1"/>
          <p:nvPr/>
        </p:nvSpPr>
        <p:spPr>
          <a:xfrm>
            <a:off x="214282" y="142852"/>
            <a:ext cx="1934526"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stade</a:t>
            </a:r>
            <a:endParaRPr lang="en-AU" sz="2800" smtClean="0">
              <a:solidFill>
                <a:schemeClr val="bg1"/>
              </a:solidFill>
            </a:endParaRPr>
          </a:p>
        </p:txBody>
      </p:sp>
      <p:pic>
        <p:nvPicPr>
          <p:cNvPr id="17" name="Picture 2" descr="http://upload.wikimedia.org/wikipedia/commons/b/bf/Virgin_Megastore_Paris_-_La_Facade_02-03-06.jpg"/>
          <p:cNvPicPr>
            <a:picLocks noChangeAspect="1" noChangeArrowheads="1"/>
          </p:cNvPicPr>
          <p:nvPr/>
        </p:nvPicPr>
        <p:blipFill>
          <a:blip r:embed="rId6" cstate="print"/>
          <a:srcRect l="8060" t="24376"/>
          <a:stretch>
            <a:fillRect/>
          </a:stretch>
        </p:blipFill>
        <p:spPr bwMode="auto">
          <a:xfrm>
            <a:off x="6804248" y="0"/>
            <a:ext cx="1908212" cy="1961132"/>
          </a:xfrm>
          <a:prstGeom prst="rect">
            <a:avLst/>
          </a:prstGeom>
          <a:ln>
            <a:noFill/>
          </a:ln>
          <a:effectLst>
            <a:outerShdw blurRad="292100" dist="139700" dir="2700000" algn="tl" rotWithShape="0">
              <a:srgbClr val="333333">
                <a:alpha val="65000"/>
              </a:srgbClr>
            </a:outerShdw>
          </a:effectLst>
        </p:spPr>
      </p:pic>
      <p:pic>
        <p:nvPicPr>
          <p:cNvPr id="18" name="Picture 17" descr="cafe.jpg"/>
          <p:cNvPicPr>
            <a:picLocks noChangeAspect="1"/>
          </p:cNvPicPr>
          <p:nvPr/>
        </p:nvPicPr>
        <p:blipFill>
          <a:blip r:embed="rId7" cstate="print"/>
          <a:stretch>
            <a:fillRect/>
          </a:stretch>
        </p:blipFill>
        <p:spPr>
          <a:xfrm>
            <a:off x="899592" y="2132856"/>
            <a:ext cx="2016224" cy="1512168"/>
          </a:xfrm>
          <a:prstGeom prst="rect">
            <a:avLst/>
          </a:prstGeom>
          <a:ln>
            <a:noFill/>
          </a:ln>
          <a:effectLst>
            <a:outerShdw blurRad="292100" dist="139700" dir="2700000" algn="tl" rotWithShape="0">
              <a:srgbClr val="333333">
                <a:alpha val="65000"/>
              </a:srgbClr>
            </a:outerShdw>
          </a:effectLst>
        </p:spPr>
      </p:pic>
      <p:pic>
        <p:nvPicPr>
          <p:cNvPr id="19" name="Picture 2" descr="http://s0.geograph.org.uk/photos/47/49/474942_52f1dd83.jpg"/>
          <p:cNvPicPr>
            <a:picLocks noChangeAspect="1" noChangeArrowheads="1"/>
          </p:cNvPicPr>
          <p:nvPr/>
        </p:nvPicPr>
        <p:blipFill>
          <a:blip r:embed="rId8" cstate="print"/>
          <a:srcRect/>
          <a:stretch>
            <a:fillRect/>
          </a:stretch>
        </p:blipFill>
        <p:spPr bwMode="auto">
          <a:xfrm>
            <a:off x="3491880" y="2708920"/>
            <a:ext cx="2800486" cy="213537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AU" smtClean="0"/>
              <a:t>Vocabulaire</a:t>
            </a:r>
            <a:endParaRPr lang="en-AU"/>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r>
              <a:rPr lang="en-AU" smtClean="0"/>
              <a:t>Open the Unit 12 PDF Portfolio that you should have in your folder in the Common Drive.</a:t>
            </a:r>
          </a:p>
          <a:p>
            <a:r>
              <a:rPr lang="en-AU" smtClean="0"/>
              <a:t>Find the vocab list and save it as a separate document in the Common Drive folder.</a:t>
            </a:r>
          </a:p>
          <a:p>
            <a:r>
              <a:rPr lang="en-AU" smtClean="0"/>
              <a:t>This is your main point of reference for the unit.</a:t>
            </a:r>
          </a:p>
          <a:p>
            <a:r>
              <a:rPr lang="en-AU" smtClean="0"/>
              <a:t>Create your own flashcards at </a:t>
            </a:r>
            <a:endParaRPr lang="en-AU"/>
          </a:p>
        </p:txBody>
      </p:sp>
      <p:pic>
        <p:nvPicPr>
          <p:cNvPr id="4" name="Picture 3" descr="Quizlet.png">
            <a:hlinkClick r:id="rId3"/>
          </p:cNvPr>
          <p:cNvPicPr>
            <a:picLocks noChangeAspect="1"/>
          </p:cNvPicPr>
          <p:nvPr/>
        </p:nvPicPr>
        <p:blipFill>
          <a:blip r:embed="rId4" cstate="print"/>
          <a:srcRect l="1562" r="83594" b="88096"/>
          <a:stretch>
            <a:fillRect/>
          </a:stretch>
        </p:blipFill>
        <p:spPr>
          <a:xfrm>
            <a:off x="5929322" y="5357826"/>
            <a:ext cx="1357322" cy="53576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en-AU" smtClean="0"/>
              <a:t>Organisation</a:t>
            </a:r>
            <a:endParaRPr lang="en-AU"/>
          </a:p>
        </p:txBody>
      </p:sp>
      <p:sp>
        <p:nvSpPr>
          <p:cNvPr id="3" name="Content Placeholder 2"/>
          <p:cNvSpPr>
            <a:spLocks noGrp="1"/>
          </p:cNvSpPr>
          <p:nvPr>
            <p:ph idx="1"/>
          </p:nvPr>
        </p:nvSpPr>
        <p:spPr>
          <a:xfrm>
            <a:off x="457200" y="1600200"/>
            <a:ext cx="8229600" cy="4972072"/>
          </a:xfrm>
        </p:spPr>
        <p:style>
          <a:lnRef idx="1">
            <a:schemeClr val="accent3"/>
          </a:lnRef>
          <a:fillRef idx="2">
            <a:schemeClr val="accent3"/>
          </a:fillRef>
          <a:effectRef idx="1">
            <a:schemeClr val="accent3"/>
          </a:effectRef>
          <a:fontRef idx="minor">
            <a:schemeClr val="dk1"/>
          </a:fontRef>
        </p:style>
        <p:txBody>
          <a:bodyPr>
            <a:normAutofit lnSpcReduction="10000"/>
          </a:bodyPr>
          <a:lstStyle/>
          <a:p>
            <a:r>
              <a:rPr lang="en-AU" smtClean="0"/>
              <a:t>All the work you complete in this unit will be done without the use of paper.</a:t>
            </a:r>
          </a:p>
          <a:p>
            <a:r>
              <a:rPr lang="en-AU" smtClean="0"/>
              <a:t>All files need to be saved into your personal folder in the Common Drive.</a:t>
            </a:r>
          </a:p>
          <a:p>
            <a:r>
              <a:rPr lang="en-AU" smtClean="0"/>
              <a:t>You will find an Adobe PDF ePortfolio on your Portal page which has all the instructions and guides for completing various tasks (including the assessment.)</a:t>
            </a:r>
          </a:p>
          <a:p>
            <a:r>
              <a:rPr lang="en-AU" smtClean="0"/>
              <a:t>You should save a copy of this into your Common Drive folder.</a:t>
            </a:r>
            <a:endParaRPr lang="en-AU"/>
          </a:p>
        </p:txBody>
      </p:sp>
      <p:pic>
        <p:nvPicPr>
          <p:cNvPr id="53250" name="Picture 2" descr="C:\Documents and Settings\frose\Local Settings\Temporary Internet Files\Content.IE5\595KYNK0\MC900441427[1].png">
            <a:hlinkClick r:id="rId3" action="ppaction://hlinkfile"/>
          </p:cNvPr>
          <p:cNvPicPr>
            <a:picLocks noChangeAspect="1" noChangeArrowheads="1"/>
          </p:cNvPicPr>
          <p:nvPr/>
        </p:nvPicPr>
        <p:blipFill>
          <a:blip r:embed="rId4" cstate="print"/>
          <a:srcRect/>
          <a:stretch>
            <a:fillRect/>
          </a:stretch>
        </p:blipFill>
        <p:spPr bwMode="auto">
          <a:xfrm>
            <a:off x="7072330" y="214290"/>
            <a:ext cx="1328506" cy="132850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style>
          <a:lnRef idx="2">
            <a:schemeClr val="accent1"/>
          </a:lnRef>
          <a:fillRef idx="1">
            <a:schemeClr val="lt1"/>
          </a:fillRef>
          <a:effectRef idx="0">
            <a:schemeClr val="accent1"/>
          </a:effectRef>
          <a:fontRef idx="minor">
            <a:schemeClr val="dk1"/>
          </a:fontRef>
        </p:style>
        <p:txBody>
          <a:bodyPr>
            <a:normAutofit/>
          </a:bodyPr>
          <a:lstStyle/>
          <a:p>
            <a:r>
              <a:rPr lang="en-AU" sz="8000" dirty="0" smtClean="0"/>
              <a:t>Year						 9</a:t>
            </a:r>
            <a:endParaRPr lang="en-AU" sz="8000" dirty="0"/>
          </a:p>
        </p:txBody>
      </p:sp>
      <p:pic>
        <p:nvPicPr>
          <p:cNvPr id="1026" name="Picture 2" descr="C:\Documents and Settings\student\Local Settings\Temporary Internet Files\Content.IE5\KUG8809E\MCj04344030000[1].wmf"/>
          <p:cNvPicPr>
            <a:picLocks noChangeAspect="1" noChangeArrowheads="1"/>
          </p:cNvPicPr>
          <p:nvPr/>
        </p:nvPicPr>
        <p:blipFill>
          <a:blip r:embed="rId3" cstate="print"/>
          <a:srcRect/>
          <a:stretch>
            <a:fillRect/>
          </a:stretch>
        </p:blipFill>
        <p:spPr bwMode="auto">
          <a:xfrm>
            <a:off x="3143240" y="0"/>
            <a:ext cx="2895616" cy="4056562"/>
          </a:xfrm>
          <a:prstGeom prst="rect">
            <a:avLst/>
          </a:prstGeom>
          <a:noFill/>
        </p:spPr>
      </p:pic>
      <p:sp>
        <p:nvSpPr>
          <p:cNvPr id="4" name="Subtitle 3"/>
          <p:cNvSpPr>
            <a:spLocks noGrp="1"/>
          </p:cNvSpPr>
          <p:nvPr>
            <p:ph type="subTitle" idx="1"/>
          </p:nvPr>
        </p:nvSpPr>
        <p:spPr>
          <a:xfrm>
            <a:off x="1371600" y="3786190"/>
            <a:ext cx="6400800" cy="1000132"/>
          </a:xfrm>
        </p:spPr>
        <p:style>
          <a:lnRef idx="2">
            <a:schemeClr val="accent5"/>
          </a:lnRef>
          <a:fillRef idx="1">
            <a:schemeClr val="lt1"/>
          </a:fillRef>
          <a:effectRef idx="0">
            <a:schemeClr val="accent5"/>
          </a:effectRef>
          <a:fontRef idx="minor">
            <a:schemeClr val="dk1"/>
          </a:fontRef>
        </p:style>
        <p:txBody>
          <a:bodyPr>
            <a:noAutofit/>
          </a:bodyPr>
          <a:lstStyle/>
          <a:p>
            <a:r>
              <a:rPr lang="en-AU" sz="4400" dirty="0" smtClean="0">
                <a:solidFill>
                  <a:srgbClr val="FF0000"/>
                </a:solidFill>
              </a:rPr>
              <a:t>Les directions</a:t>
            </a:r>
            <a:endParaRPr lang="en-AU" sz="4400" dirty="0">
              <a:solidFill>
                <a:srgbClr val="FF0000"/>
              </a:solidFill>
            </a:endParaRPr>
          </a:p>
        </p:txBody>
      </p:sp>
      <p:pic>
        <p:nvPicPr>
          <p:cNvPr id="1027" name="Picture 3" descr="C:\Documents and Settings\student\Local Settings\Temporary Internet Files\Content.IE5\KY00ZF0O\MCj04418940000[1].wmf"/>
          <p:cNvPicPr>
            <a:picLocks noChangeAspect="1" noChangeArrowheads="1"/>
          </p:cNvPicPr>
          <p:nvPr/>
        </p:nvPicPr>
        <p:blipFill>
          <a:blip r:embed="rId4" cstate="print"/>
          <a:srcRect/>
          <a:stretch>
            <a:fillRect/>
          </a:stretch>
        </p:blipFill>
        <p:spPr bwMode="auto">
          <a:xfrm>
            <a:off x="6715140" y="5072074"/>
            <a:ext cx="2193925" cy="1495425"/>
          </a:xfrm>
          <a:prstGeom prst="rect">
            <a:avLst/>
          </a:prstGeom>
          <a:noFill/>
        </p:spPr>
      </p:pic>
      <p:pic>
        <p:nvPicPr>
          <p:cNvPr id="1028" name="Picture 4" descr="C:\Documents and Settings\student\Local Settings\Temporary Internet Files\Content.IE5\4C4Y2SBP\MCj04418960000[1].wmf"/>
          <p:cNvPicPr>
            <a:picLocks noChangeAspect="1" noChangeArrowheads="1"/>
          </p:cNvPicPr>
          <p:nvPr/>
        </p:nvPicPr>
        <p:blipFill>
          <a:blip r:embed="rId5" cstate="print"/>
          <a:srcRect/>
          <a:stretch>
            <a:fillRect/>
          </a:stretch>
        </p:blipFill>
        <p:spPr bwMode="auto">
          <a:xfrm>
            <a:off x="428596" y="285728"/>
            <a:ext cx="2247900" cy="1558925"/>
          </a:xfrm>
          <a:prstGeom prst="rect">
            <a:avLst/>
          </a:prstGeom>
          <a:noFill/>
        </p:spPr>
      </p:pic>
      <p:pic>
        <p:nvPicPr>
          <p:cNvPr id="1029" name="Picture 5" descr="C:\Documents and Settings\student\Local Settings\Temporary Internet Files\Content.IE5\KVR8C3HK\MCj04418980000[1].wmf"/>
          <p:cNvPicPr>
            <a:picLocks noChangeAspect="1" noChangeArrowheads="1"/>
          </p:cNvPicPr>
          <p:nvPr/>
        </p:nvPicPr>
        <p:blipFill>
          <a:blip r:embed="rId6" cstate="print"/>
          <a:srcRect/>
          <a:stretch>
            <a:fillRect/>
          </a:stretch>
        </p:blipFill>
        <p:spPr bwMode="auto">
          <a:xfrm>
            <a:off x="500034" y="4929198"/>
            <a:ext cx="1758950" cy="1552575"/>
          </a:xfrm>
          <a:prstGeom prst="rect">
            <a:avLst/>
          </a:prstGeom>
          <a:noFill/>
        </p:spPr>
      </p:pic>
      <p:pic>
        <p:nvPicPr>
          <p:cNvPr id="1030" name="Picture 6" descr="C:\Documents and Settings\student\Local Settings\Temporary Internet Files\Content.IE5\KUG8809E\MCj04419000000[1].wmf"/>
          <p:cNvPicPr>
            <a:picLocks noChangeAspect="1" noChangeArrowheads="1"/>
          </p:cNvPicPr>
          <p:nvPr/>
        </p:nvPicPr>
        <p:blipFill>
          <a:blip r:embed="rId7" cstate="print"/>
          <a:srcRect/>
          <a:stretch>
            <a:fillRect/>
          </a:stretch>
        </p:blipFill>
        <p:spPr bwMode="auto">
          <a:xfrm>
            <a:off x="7000892" y="214290"/>
            <a:ext cx="1841500" cy="1358900"/>
          </a:xfrm>
          <a:prstGeom prst="rect">
            <a:avLst/>
          </a:prstGeom>
          <a:noFill/>
        </p:spPr>
      </p:pic>
      <p:pic>
        <p:nvPicPr>
          <p:cNvPr id="1031" name="Picture 7" descr="C:\Documents and Settings\student\Local Settings\Temporary Internet Files\Content.IE5\KVR8C3HK\MCj04419760000[1].wmf"/>
          <p:cNvPicPr>
            <a:picLocks noChangeAspect="1" noChangeArrowheads="1"/>
          </p:cNvPicPr>
          <p:nvPr/>
        </p:nvPicPr>
        <p:blipFill>
          <a:blip r:embed="rId8" cstate="print"/>
          <a:srcRect/>
          <a:stretch>
            <a:fillRect/>
          </a:stretch>
        </p:blipFill>
        <p:spPr bwMode="auto">
          <a:xfrm>
            <a:off x="3714744" y="4857760"/>
            <a:ext cx="1793875" cy="1793875"/>
          </a:xfrm>
          <a:prstGeom prst="rect">
            <a:avLst/>
          </a:prstGeom>
          <a:noFill/>
        </p:spPr>
      </p:pic>
      <p:pic>
        <p:nvPicPr>
          <p:cNvPr id="5122" name="Picture 2" descr="C:\Documents and Settings\frose\Local Settings\Temporary Internet Files\Content.IE5\K7WV7TO9\MC900432431[1].wmf">
            <a:hlinkClick r:id="rId9"/>
          </p:cNvPr>
          <p:cNvPicPr>
            <a:picLocks noChangeAspect="1" noChangeArrowheads="1"/>
          </p:cNvPicPr>
          <p:nvPr/>
        </p:nvPicPr>
        <p:blipFill>
          <a:blip r:embed="rId10" cstate="print"/>
          <a:srcRect/>
          <a:stretch>
            <a:fillRect/>
          </a:stretch>
        </p:blipFill>
        <p:spPr bwMode="auto">
          <a:xfrm>
            <a:off x="7929586" y="3786190"/>
            <a:ext cx="1004462" cy="85725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en-AU" dirty="0" smtClean="0"/>
              <a:t>Les </a:t>
            </a:r>
            <a:r>
              <a:rPr lang="en-AU" dirty="0" err="1" smtClean="0"/>
              <a:t>objectifs</a:t>
            </a:r>
            <a:endParaRPr lang="en-AU" dirty="0"/>
          </a:p>
        </p:txBody>
      </p:sp>
      <p:sp>
        <p:nvSpPr>
          <p:cNvPr id="3" name="Content Placeholder 2"/>
          <p:cNvSpPr>
            <a:spLocks noGrp="1"/>
          </p:cNvSpPr>
          <p:nvPr>
            <p:ph idx="1"/>
          </p:nvPr>
        </p:nvSpPr>
        <p:spPr/>
        <p:style>
          <a:lnRef idx="2">
            <a:schemeClr val="accent3"/>
          </a:lnRef>
          <a:fillRef idx="1">
            <a:schemeClr val="lt1"/>
          </a:fillRef>
          <a:effectRef idx="0">
            <a:schemeClr val="accent3"/>
          </a:effectRef>
          <a:fontRef idx="minor">
            <a:schemeClr val="dk1"/>
          </a:fontRef>
        </p:style>
        <p:txBody>
          <a:bodyPr/>
          <a:lstStyle/>
          <a:p>
            <a:r>
              <a:rPr lang="en-AU" dirty="0" smtClean="0"/>
              <a:t>To ask for and give directions to places in a French town.</a:t>
            </a:r>
            <a:endParaRPr lang="en-AU" dirty="0"/>
          </a:p>
        </p:txBody>
      </p:sp>
      <p:pic>
        <p:nvPicPr>
          <p:cNvPr id="5" name="Picture 4" descr="C:\Users\Fiona\AppData\Local\Microsoft\Windows\Temporary Internet Files\Content.IE5\9JSFJY6U\MC900437079[1].png"/>
          <p:cNvPicPr/>
          <p:nvPr/>
        </p:nvPicPr>
        <p:blipFill>
          <a:blip r:embed="rId2" cstate="print"/>
          <a:srcRect/>
          <a:stretch>
            <a:fillRect/>
          </a:stretch>
        </p:blipFill>
        <p:spPr bwMode="auto">
          <a:xfrm>
            <a:off x="7286644" y="285728"/>
            <a:ext cx="1056336" cy="10625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2214554"/>
            <a:ext cx="2588868"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cinéma</a:t>
            </a:r>
            <a:endParaRPr lang="en-AU" sz="2800">
              <a:solidFill>
                <a:schemeClr val="bg1"/>
              </a:solidFill>
            </a:endParaRPr>
          </a:p>
        </p:txBody>
      </p:sp>
      <p:sp>
        <p:nvSpPr>
          <p:cNvPr id="4" name="TextBox 3"/>
          <p:cNvSpPr txBox="1"/>
          <p:nvPr/>
        </p:nvSpPr>
        <p:spPr>
          <a:xfrm>
            <a:off x="500034" y="1571612"/>
            <a:ext cx="2318506"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collège</a:t>
            </a:r>
            <a:endParaRPr lang="en-AU" sz="2800" smtClean="0">
              <a:solidFill>
                <a:schemeClr val="bg1"/>
              </a:solidFill>
            </a:endParaRPr>
          </a:p>
        </p:txBody>
      </p:sp>
      <p:sp>
        <p:nvSpPr>
          <p:cNvPr id="5" name="TextBox 4"/>
          <p:cNvSpPr txBox="1"/>
          <p:nvPr/>
        </p:nvSpPr>
        <p:spPr>
          <a:xfrm>
            <a:off x="500034" y="2928934"/>
            <a:ext cx="2149410"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marché</a:t>
            </a:r>
            <a:endParaRPr lang="en-AU" sz="2800" smtClean="0">
              <a:solidFill>
                <a:schemeClr val="bg1"/>
              </a:solidFill>
            </a:endParaRPr>
          </a:p>
        </p:txBody>
      </p:sp>
      <p:sp>
        <p:nvSpPr>
          <p:cNvPr id="6" name="TextBox 5"/>
          <p:cNvSpPr txBox="1"/>
          <p:nvPr/>
        </p:nvSpPr>
        <p:spPr>
          <a:xfrm>
            <a:off x="500034" y="928670"/>
            <a:ext cx="2320216"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musée</a:t>
            </a:r>
            <a:endParaRPr lang="en-AU" sz="2800">
              <a:solidFill>
                <a:schemeClr val="bg1"/>
              </a:solidFill>
            </a:endParaRPr>
          </a:p>
        </p:txBody>
      </p:sp>
      <p:sp>
        <p:nvSpPr>
          <p:cNvPr id="8" name="TextBox 7"/>
          <p:cNvSpPr txBox="1"/>
          <p:nvPr/>
        </p:nvSpPr>
        <p:spPr>
          <a:xfrm>
            <a:off x="500034" y="285728"/>
            <a:ext cx="1934526" cy="523220"/>
          </a:xfrm>
          <a:prstGeom prst="rect">
            <a:avLst/>
          </a:prstGeom>
          <a:solidFill>
            <a:srgbClr val="00B0F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le stade</a:t>
            </a:r>
            <a:endParaRPr lang="en-AU" sz="2800" smtClean="0">
              <a:solidFill>
                <a:schemeClr val="bg1"/>
              </a:solidFill>
            </a:endParaRPr>
          </a:p>
        </p:txBody>
      </p:sp>
      <p:sp>
        <p:nvSpPr>
          <p:cNvPr id="9" name="TextBox 8"/>
          <p:cNvSpPr txBox="1"/>
          <p:nvPr/>
        </p:nvSpPr>
        <p:spPr>
          <a:xfrm>
            <a:off x="500034" y="3571876"/>
            <a:ext cx="2248208" cy="525146"/>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banque</a:t>
            </a:r>
            <a:endParaRPr lang="en-AU" sz="2800" smtClean="0">
              <a:solidFill>
                <a:schemeClr val="bg1"/>
              </a:solidFill>
            </a:endParaRPr>
          </a:p>
        </p:txBody>
      </p:sp>
      <p:sp>
        <p:nvSpPr>
          <p:cNvPr id="10" name="TextBox 9"/>
          <p:cNvSpPr txBox="1"/>
          <p:nvPr/>
        </p:nvSpPr>
        <p:spPr>
          <a:xfrm>
            <a:off x="500034" y="4214818"/>
            <a:ext cx="2438012"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boulangerie</a:t>
            </a:r>
            <a:endParaRPr lang="en-AU" sz="2800">
              <a:solidFill>
                <a:schemeClr val="bg1"/>
              </a:solidFill>
            </a:endParaRPr>
          </a:p>
        </p:txBody>
      </p:sp>
      <p:sp>
        <p:nvSpPr>
          <p:cNvPr id="11" name="TextBox 10"/>
          <p:cNvSpPr txBox="1"/>
          <p:nvPr/>
        </p:nvSpPr>
        <p:spPr>
          <a:xfrm>
            <a:off x="500034" y="4857760"/>
            <a:ext cx="2024774"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poste</a:t>
            </a:r>
            <a:endParaRPr lang="en-AU" sz="2800" smtClean="0">
              <a:solidFill>
                <a:schemeClr val="bg1"/>
              </a:solidFill>
            </a:endParaRPr>
          </a:p>
        </p:txBody>
      </p:sp>
      <p:sp>
        <p:nvSpPr>
          <p:cNvPr id="12" name="TextBox 11"/>
          <p:cNvSpPr txBox="1"/>
          <p:nvPr/>
        </p:nvSpPr>
        <p:spPr>
          <a:xfrm>
            <a:off x="500034" y="6143644"/>
            <a:ext cx="2467652"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gare</a:t>
            </a:r>
            <a:endParaRPr lang="en-AU" sz="2800" smtClean="0">
              <a:solidFill>
                <a:schemeClr val="bg1"/>
              </a:solidFill>
            </a:endParaRPr>
          </a:p>
        </p:txBody>
      </p:sp>
      <p:sp>
        <p:nvSpPr>
          <p:cNvPr id="13" name="TextBox 12"/>
          <p:cNvSpPr txBox="1"/>
          <p:nvPr/>
        </p:nvSpPr>
        <p:spPr>
          <a:xfrm>
            <a:off x="500034" y="5500702"/>
            <a:ext cx="2749414" cy="523220"/>
          </a:xfrm>
          <a:prstGeom prst="rect">
            <a:avLst/>
          </a:prstGeom>
          <a:solidFill>
            <a:srgbClr val="FF0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solidFill>
                  <a:schemeClr val="bg1"/>
                </a:solidFill>
              </a:rPr>
              <a:t>la mairie</a:t>
            </a:r>
            <a:endParaRPr lang="en-AU" sz="2800" smtClean="0">
              <a:solidFill>
                <a:schemeClr val="bg1"/>
              </a:solidFill>
            </a:endParaRPr>
          </a:p>
        </p:txBody>
      </p:sp>
      <p:sp>
        <p:nvSpPr>
          <p:cNvPr id="14" name="TextBox 13"/>
          <p:cNvSpPr txBox="1"/>
          <p:nvPr/>
        </p:nvSpPr>
        <p:spPr>
          <a:xfrm>
            <a:off x="3143240" y="285728"/>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
        <p:nvSpPr>
          <p:cNvPr id="15" name="TextBox 14"/>
          <p:cNvSpPr txBox="1"/>
          <p:nvPr/>
        </p:nvSpPr>
        <p:spPr>
          <a:xfrm>
            <a:off x="3000364" y="928670"/>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
        <p:nvSpPr>
          <p:cNvPr id="16" name="TextBox 15"/>
          <p:cNvSpPr txBox="1"/>
          <p:nvPr/>
        </p:nvSpPr>
        <p:spPr>
          <a:xfrm>
            <a:off x="3000364" y="1571612"/>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
        <p:nvSpPr>
          <p:cNvPr id="17" name="TextBox 16"/>
          <p:cNvSpPr txBox="1"/>
          <p:nvPr/>
        </p:nvSpPr>
        <p:spPr>
          <a:xfrm>
            <a:off x="3214678" y="2214554"/>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
        <p:nvSpPr>
          <p:cNvPr id="18" name="TextBox 17"/>
          <p:cNvSpPr txBox="1"/>
          <p:nvPr/>
        </p:nvSpPr>
        <p:spPr>
          <a:xfrm>
            <a:off x="2928926" y="2928934"/>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
        <p:nvSpPr>
          <p:cNvPr id="19" name="TextBox 18"/>
          <p:cNvSpPr txBox="1"/>
          <p:nvPr/>
        </p:nvSpPr>
        <p:spPr>
          <a:xfrm>
            <a:off x="3000364" y="3571876"/>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
        <p:nvSpPr>
          <p:cNvPr id="20" name="TextBox 19"/>
          <p:cNvSpPr txBox="1"/>
          <p:nvPr/>
        </p:nvSpPr>
        <p:spPr>
          <a:xfrm>
            <a:off x="3143240" y="4214818"/>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
        <p:nvSpPr>
          <p:cNvPr id="21" name="TextBox 20"/>
          <p:cNvSpPr txBox="1"/>
          <p:nvPr/>
        </p:nvSpPr>
        <p:spPr>
          <a:xfrm>
            <a:off x="2714612" y="4857760"/>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
        <p:nvSpPr>
          <p:cNvPr id="22" name="TextBox 21"/>
          <p:cNvSpPr txBox="1"/>
          <p:nvPr/>
        </p:nvSpPr>
        <p:spPr>
          <a:xfrm>
            <a:off x="3428992" y="5500702"/>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
        <p:nvSpPr>
          <p:cNvPr id="23" name="TextBox 22"/>
          <p:cNvSpPr txBox="1"/>
          <p:nvPr/>
        </p:nvSpPr>
        <p:spPr>
          <a:xfrm>
            <a:off x="3357554" y="6143644"/>
            <a:ext cx="3429024" cy="523220"/>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smtClean="0"/>
              <a:t>s’il vous plaît ?</a:t>
            </a:r>
            <a:endParaRPr lang="en-AU" sz="28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2209800" y="5562600"/>
            <a:ext cx="5099050" cy="914400"/>
          </a:xfrm>
          <a:prstGeom prst="rect">
            <a:avLst/>
          </a:prstGeom>
          <a:noFill/>
          <a:ln w="9525">
            <a:noFill/>
            <a:miter lim="800000"/>
            <a:headEnd/>
            <a:tailEnd/>
          </a:ln>
        </p:spPr>
        <p:txBody>
          <a:bodyPr wrap="none">
            <a:spAutoFit/>
          </a:bodyPr>
          <a:lstStyle/>
          <a:p>
            <a:r>
              <a:rPr lang="fr-FR" sz="5400" b="1"/>
              <a:t>Tournez à droite</a:t>
            </a:r>
            <a:endParaRPr lang="en-GB" sz="5400" b="1"/>
          </a:p>
        </p:txBody>
      </p:sp>
      <p:pic>
        <p:nvPicPr>
          <p:cNvPr id="3079" name="Picture 5" descr="C:\DOCUME~1\cath\LOCALS~1\Temp\npo0000d1.tmp"/>
          <p:cNvPicPr>
            <a:picLocks noChangeAspect="1" noChangeArrowheads="1"/>
          </p:cNvPicPr>
          <p:nvPr/>
        </p:nvPicPr>
        <p:blipFill>
          <a:blip r:embed="rId3" cstate="print"/>
          <a:srcRect/>
          <a:stretch>
            <a:fillRect/>
          </a:stretch>
        </p:blipFill>
        <p:spPr bwMode="auto">
          <a:xfrm>
            <a:off x="2286000" y="381000"/>
            <a:ext cx="5003800" cy="5003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0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3076"/>
                                        </p:tgtEl>
                                        <p:attrNameLst>
                                          <p:attrName>style.visibility</p:attrName>
                                        </p:attrNameLst>
                                      </p:cBhvr>
                                      <p:to>
                                        <p:strVal val="visible"/>
                                      </p:to>
                                    </p:set>
                                    <p:anim calcmode="lin" valueType="num">
                                      <p:cBhvr additive="base">
                                        <p:cTn id="11" dur="500" fill="hold"/>
                                        <p:tgtEl>
                                          <p:spTgt spid="3076"/>
                                        </p:tgtEl>
                                        <p:attrNameLst>
                                          <p:attrName>ppt_x</p:attrName>
                                        </p:attrNameLst>
                                      </p:cBhvr>
                                      <p:tavLst>
                                        <p:tav tm="0">
                                          <p:val>
                                            <p:strVal val="1+#ppt_w/2"/>
                                          </p:val>
                                        </p:tav>
                                        <p:tav tm="100000">
                                          <p:val>
                                            <p:strVal val="#ppt_x"/>
                                          </p:val>
                                        </p:tav>
                                      </p:tavLst>
                                    </p:anim>
                                    <p:anim calcmode="lin" valueType="num">
                                      <p:cBhvr additive="base">
                                        <p:cTn id="12"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ext Box 4"/>
          <p:cNvSpPr txBox="1">
            <a:spLocks noChangeArrowheads="1"/>
          </p:cNvSpPr>
          <p:nvPr/>
        </p:nvSpPr>
        <p:spPr bwMode="auto">
          <a:xfrm>
            <a:off x="1981200" y="5486400"/>
            <a:ext cx="5403850" cy="914400"/>
          </a:xfrm>
          <a:prstGeom prst="rect">
            <a:avLst/>
          </a:prstGeom>
          <a:noFill/>
          <a:ln w="9525">
            <a:noFill/>
            <a:miter lim="800000"/>
            <a:headEnd/>
            <a:tailEnd/>
          </a:ln>
        </p:spPr>
        <p:txBody>
          <a:bodyPr wrap="none">
            <a:spAutoFit/>
          </a:bodyPr>
          <a:lstStyle/>
          <a:p>
            <a:r>
              <a:rPr lang="fr-FR" sz="5400" b="1"/>
              <a:t>Tournez à gauche</a:t>
            </a:r>
            <a:endParaRPr lang="en-GB" sz="5400" b="1"/>
          </a:p>
        </p:txBody>
      </p:sp>
      <p:pic>
        <p:nvPicPr>
          <p:cNvPr id="4104" name="Picture 7" descr="C:\DOCUME~1\cath\LOCALS~1\Temp\npo0000d3.tmp"/>
          <p:cNvPicPr>
            <a:picLocks noChangeAspect="1" noChangeArrowheads="1"/>
          </p:cNvPicPr>
          <p:nvPr/>
        </p:nvPicPr>
        <p:blipFill>
          <a:blip r:embed="rId3" cstate="print"/>
          <a:srcRect/>
          <a:stretch>
            <a:fillRect/>
          </a:stretch>
        </p:blipFill>
        <p:spPr bwMode="auto">
          <a:xfrm>
            <a:off x="1752600" y="152400"/>
            <a:ext cx="5156200" cy="5156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1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grpId="0" nodeType="clickEffect">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cBhvr additive="base">
                                        <p:cTn id="11" dur="500" fill="hold"/>
                                        <p:tgtEl>
                                          <p:spTgt spid="4100"/>
                                        </p:tgtEl>
                                        <p:attrNameLst>
                                          <p:attrName>ppt_x</p:attrName>
                                        </p:attrNameLst>
                                      </p:cBhvr>
                                      <p:tavLst>
                                        <p:tav tm="0">
                                          <p:val>
                                            <p:strVal val="#ppt_x"/>
                                          </p:val>
                                        </p:tav>
                                        <p:tav tm="100000">
                                          <p:val>
                                            <p:strVal val="#ppt_x"/>
                                          </p:val>
                                        </p:tav>
                                      </p:tavLst>
                                    </p:anim>
                                    <p:anim calcmode="lin" valueType="num">
                                      <p:cBhvr additive="base">
                                        <p:cTn id="12" dur="500" fill="hold"/>
                                        <p:tgtEl>
                                          <p:spTgt spid="410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2286000" y="5638800"/>
            <a:ext cx="4641850" cy="914400"/>
          </a:xfrm>
          <a:prstGeom prst="rect">
            <a:avLst/>
          </a:prstGeom>
          <a:noFill/>
          <a:ln w="9525">
            <a:noFill/>
            <a:miter lim="800000"/>
            <a:headEnd/>
            <a:tailEnd/>
          </a:ln>
        </p:spPr>
        <p:txBody>
          <a:bodyPr wrap="none">
            <a:spAutoFit/>
          </a:bodyPr>
          <a:lstStyle/>
          <a:p>
            <a:r>
              <a:rPr lang="fr-FR" sz="5400" b="1"/>
              <a:t>Allez tout droit</a:t>
            </a:r>
            <a:endParaRPr lang="en-GB" sz="5400" b="1"/>
          </a:p>
        </p:txBody>
      </p:sp>
      <p:pic>
        <p:nvPicPr>
          <p:cNvPr id="5128" name="Picture 7" descr="C:\DOCUME~1\cath\LOCALS~1\Temp\npo0000d5.tmp"/>
          <p:cNvPicPr>
            <a:picLocks noChangeAspect="1" noChangeArrowheads="1"/>
          </p:cNvPicPr>
          <p:nvPr/>
        </p:nvPicPr>
        <p:blipFill>
          <a:blip r:embed="rId3" cstate="print"/>
          <a:srcRect/>
          <a:stretch>
            <a:fillRect/>
          </a:stretch>
        </p:blipFill>
        <p:spPr bwMode="auto">
          <a:xfrm>
            <a:off x="2133600" y="685800"/>
            <a:ext cx="4851400" cy="4851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5123"/>
                                        </p:tgtEl>
                                        <p:attrNameLst>
                                          <p:attrName>style.visibility</p:attrName>
                                        </p:attrNameLst>
                                      </p:cBhvr>
                                      <p:to>
                                        <p:strVal val="visible"/>
                                      </p:to>
                                    </p:set>
                                    <p:anim calcmode="lin" valueType="num">
                                      <p:cBhvr additive="base">
                                        <p:cTn id="11" dur="500" fill="hold"/>
                                        <p:tgtEl>
                                          <p:spTgt spid="5123"/>
                                        </p:tgtEl>
                                        <p:attrNameLst>
                                          <p:attrName>ppt_x</p:attrName>
                                        </p:attrNameLst>
                                      </p:cBhvr>
                                      <p:tavLst>
                                        <p:tav tm="0">
                                          <p:val>
                                            <p:strVal val="1+#ppt_w/2"/>
                                          </p:val>
                                        </p:tav>
                                        <p:tav tm="100000">
                                          <p:val>
                                            <p:strVal val="#ppt_x"/>
                                          </p:val>
                                        </p:tav>
                                      </p:tavLst>
                                    </p:anim>
                                    <p:anim calcmode="lin" valueType="num">
                                      <p:cBhvr additive="base">
                                        <p:cTn id="12"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87" name="Text Box 27"/>
          <p:cNvSpPr txBox="1">
            <a:spLocks noChangeArrowheads="1"/>
          </p:cNvSpPr>
          <p:nvPr/>
        </p:nvSpPr>
        <p:spPr bwMode="auto">
          <a:xfrm>
            <a:off x="1524000" y="5867400"/>
            <a:ext cx="6969125" cy="701675"/>
          </a:xfrm>
          <a:prstGeom prst="rect">
            <a:avLst/>
          </a:prstGeom>
          <a:noFill/>
          <a:ln w="9525">
            <a:noFill/>
            <a:miter lim="800000"/>
            <a:headEnd/>
            <a:tailEnd/>
          </a:ln>
        </p:spPr>
        <p:txBody>
          <a:bodyPr wrap="none">
            <a:spAutoFit/>
          </a:bodyPr>
          <a:lstStyle/>
          <a:p>
            <a:r>
              <a:rPr lang="fr-FR" sz="4000" b="1"/>
              <a:t>Prenez la première rue à droite</a:t>
            </a:r>
            <a:endParaRPr lang="en-GB" sz="4000" b="1"/>
          </a:p>
        </p:txBody>
      </p:sp>
      <p:pic>
        <p:nvPicPr>
          <p:cNvPr id="15391" name="Picture 30" descr="C:\DOCUME~1\cath\LOCALS~1\Temp\npo0000d7.tmp"/>
          <p:cNvPicPr>
            <a:picLocks noChangeAspect="1" noChangeArrowheads="1"/>
          </p:cNvPicPr>
          <p:nvPr/>
        </p:nvPicPr>
        <p:blipFill>
          <a:blip r:embed="rId3" cstate="print"/>
          <a:srcRect/>
          <a:stretch>
            <a:fillRect/>
          </a:stretch>
        </p:blipFill>
        <p:spPr bwMode="auto">
          <a:xfrm>
            <a:off x="1981200" y="228600"/>
            <a:ext cx="5613400" cy="5613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53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5387"/>
                                        </p:tgtEl>
                                        <p:attrNameLst>
                                          <p:attrName>style.visibility</p:attrName>
                                        </p:attrNameLst>
                                      </p:cBhvr>
                                      <p:to>
                                        <p:strVal val="visible"/>
                                      </p:to>
                                    </p:set>
                                    <p:anim calcmode="lin" valueType="num">
                                      <p:cBhvr additive="base">
                                        <p:cTn id="11" dur="500" fill="hold"/>
                                        <p:tgtEl>
                                          <p:spTgt spid="15387"/>
                                        </p:tgtEl>
                                        <p:attrNameLst>
                                          <p:attrName>ppt_x</p:attrName>
                                        </p:attrNameLst>
                                      </p:cBhvr>
                                      <p:tavLst>
                                        <p:tav tm="0">
                                          <p:val>
                                            <p:strVal val="#ppt_x"/>
                                          </p:val>
                                        </p:tav>
                                        <p:tav tm="100000">
                                          <p:val>
                                            <p:strVal val="#ppt_x"/>
                                          </p:val>
                                        </p:tav>
                                      </p:tavLst>
                                    </p:anim>
                                    <p:anim calcmode="lin" valueType="num">
                                      <p:cBhvr additive="base">
                                        <p:cTn id="12" dur="500" fill="hold"/>
                                        <p:tgtEl>
                                          <p:spTgt spid="15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5" name="Text Box 17"/>
          <p:cNvSpPr txBox="1">
            <a:spLocks noChangeArrowheads="1"/>
          </p:cNvSpPr>
          <p:nvPr/>
        </p:nvSpPr>
        <p:spPr bwMode="auto">
          <a:xfrm>
            <a:off x="1727200" y="5867400"/>
            <a:ext cx="6572250" cy="641350"/>
          </a:xfrm>
          <a:prstGeom prst="rect">
            <a:avLst/>
          </a:prstGeom>
          <a:noFill/>
          <a:ln w="9525">
            <a:noFill/>
            <a:miter lim="800000"/>
            <a:headEnd/>
            <a:tailEnd/>
          </a:ln>
        </p:spPr>
        <p:txBody>
          <a:bodyPr wrap="none">
            <a:spAutoFit/>
          </a:bodyPr>
          <a:lstStyle/>
          <a:p>
            <a:pPr algn="ctr"/>
            <a:r>
              <a:rPr lang="fr-FR" sz="3600" b="1"/>
              <a:t>Prenez la deuxième rue à gauche</a:t>
            </a:r>
            <a:endParaRPr lang="en-GB" sz="3600" b="1"/>
          </a:p>
        </p:txBody>
      </p:sp>
      <p:pic>
        <p:nvPicPr>
          <p:cNvPr id="17430" name="Picture 21" descr="C:\DOCUME~1\cath\LOCALS~1\Temp\npo0000d9.tmp"/>
          <p:cNvPicPr>
            <a:picLocks noChangeAspect="1" noChangeArrowheads="1"/>
          </p:cNvPicPr>
          <p:nvPr/>
        </p:nvPicPr>
        <p:blipFill>
          <a:blip r:embed="rId3" cstate="print"/>
          <a:srcRect/>
          <a:stretch>
            <a:fillRect/>
          </a:stretch>
        </p:blipFill>
        <p:spPr bwMode="auto">
          <a:xfrm>
            <a:off x="2057400" y="228600"/>
            <a:ext cx="5613400" cy="5613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74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grpId="0" nodeType="clickEffect">
                                  <p:stCondLst>
                                    <p:cond delay="0"/>
                                  </p:stCondLst>
                                  <p:childTnLst>
                                    <p:set>
                                      <p:cBhvr>
                                        <p:cTn id="10" dur="1" fill="hold">
                                          <p:stCondLst>
                                            <p:cond delay="0"/>
                                          </p:stCondLst>
                                        </p:cTn>
                                        <p:tgtEl>
                                          <p:spTgt spid="17425"/>
                                        </p:tgtEl>
                                        <p:attrNameLst>
                                          <p:attrName>style.visibility</p:attrName>
                                        </p:attrNameLst>
                                      </p:cBhvr>
                                      <p:to>
                                        <p:strVal val="visible"/>
                                      </p:to>
                                    </p:set>
                                    <p:anim calcmode="lin" valueType="num">
                                      <p:cBhvr additive="base">
                                        <p:cTn id="11" dur="500" fill="hold"/>
                                        <p:tgtEl>
                                          <p:spTgt spid="17425"/>
                                        </p:tgtEl>
                                        <p:attrNameLst>
                                          <p:attrName>ppt_x</p:attrName>
                                        </p:attrNameLst>
                                      </p:cBhvr>
                                      <p:tavLst>
                                        <p:tav tm="0">
                                          <p:val>
                                            <p:strVal val="0-#ppt_w/2"/>
                                          </p:val>
                                        </p:tav>
                                        <p:tav tm="100000">
                                          <p:val>
                                            <p:strVal val="#ppt_x"/>
                                          </p:val>
                                        </p:tav>
                                      </p:tavLst>
                                    </p:anim>
                                    <p:anim calcmode="lin" valueType="num">
                                      <p:cBhvr additive="base">
                                        <p:cTn id="12" dur="500" fill="hold"/>
                                        <p:tgtEl>
                                          <p:spTgt spid="174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9" name="Text Box 17"/>
          <p:cNvSpPr txBox="1">
            <a:spLocks noChangeArrowheads="1"/>
          </p:cNvSpPr>
          <p:nvPr/>
        </p:nvSpPr>
        <p:spPr bwMode="auto">
          <a:xfrm>
            <a:off x="1828800" y="5867400"/>
            <a:ext cx="6318250" cy="641350"/>
          </a:xfrm>
          <a:prstGeom prst="rect">
            <a:avLst/>
          </a:prstGeom>
          <a:noFill/>
          <a:ln w="9525">
            <a:noFill/>
            <a:miter lim="800000"/>
            <a:headEnd/>
            <a:tailEnd/>
          </a:ln>
        </p:spPr>
        <p:txBody>
          <a:bodyPr wrap="none">
            <a:spAutoFit/>
          </a:bodyPr>
          <a:lstStyle/>
          <a:p>
            <a:pPr algn="ctr"/>
            <a:r>
              <a:rPr lang="fr-FR" sz="3600" b="1"/>
              <a:t>Prenez la troisième rue à droite</a:t>
            </a:r>
            <a:endParaRPr lang="en-GB" sz="3600" b="1"/>
          </a:p>
        </p:txBody>
      </p:sp>
      <p:pic>
        <p:nvPicPr>
          <p:cNvPr id="18453" name="Picture 20" descr="C:\DOCUME~1\cath\LOCALS~1\Temp\npo0000db.tmp"/>
          <p:cNvPicPr>
            <a:picLocks noChangeAspect="1" noChangeArrowheads="1"/>
          </p:cNvPicPr>
          <p:nvPr/>
        </p:nvPicPr>
        <p:blipFill>
          <a:blip r:embed="rId3" cstate="print"/>
          <a:srcRect/>
          <a:stretch>
            <a:fillRect/>
          </a:stretch>
        </p:blipFill>
        <p:spPr bwMode="auto">
          <a:xfrm>
            <a:off x="1905000" y="228600"/>
            <a:ext cx="5613400" cy="5613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84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grpId="0" nodeType="clickEffect">
                                  <p:stCondLst>
                                    <p:cond delay="0"/>
                                  </p:stCondLst>
                                  <p:childTnLst>
                                    <p:set>
                                      <p:cBhvr>
                                        <p:cTn id="10" dur="1" fill="hold">
                                          <p:stCondLst>
                                            <p:cond delay="0"/>
                                          </p:stCondLst>
                                        </p:cTn>
                                        <p:tgtEl>
                                          <p:spTgt spid="18449"/>
                                        </p:tgtEl>
                                        <p:attrNameLst>
                                          <p:attrName>style.visibility</p:attrName>
                                        </p:attrNameLst>
                                      </p:cBhvr>
                                      <p:to>
                                        <p:strVal val="visible"/>
                                      </p:to>
                                    </p:set>
                                    <p:anim calcmode="lin" valueType="num">
                                      <p:cBhvr additive="base">
                                        <p:cTn id="11" dur="500" fill="hold"/>
                                        <p:tgtEl>
                                          <p:spTgt spid="18449"/>
                                        </p:tgtEl>
                                        <p:attrNameLst>
                                          <p:attrName>ppt_x</p:attrName>
                                        </p:attrNameLst>
                                      </p:cBhvr>
                                      <p:tavLst>
                                        <p:tav tm="0">
                                          <p:val>
                                            <p:strVal val="1+#ppt_w/2"/>
                                          </p:val>
                                        </p:tav>
                                        <p:tav tm="100000">
                                          <p:val>
                                            <p:strVal val="#ppt_x"/>
                                          </p:val>
                                        </p:tav>
                                      </p:tavLst>
                                    </p:anim>
                                    <p:anim calcmode="lin" valueType="num">
                                      <p:cBhvr additive="base">
                                        <p:cTn id="12" dur="500" fill="hold"/>
                                        <p:tgtEl>
                                          <p:spTgt spid="184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9"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73" name="Text Box 17"/>
          <p:cNvSpPr txBox="1">
            <a:spLocks noChangeArrowheads="1"/>
          </p:cNvSpPr>
          <p:nvPr/>
        </p:nvSpPr>
        <p:spPr bwMode="auto">
          <a:xfrm>
            <a:off x="1524000" y="5791200"/>
            <a:ext cx="7194550" cy="701675"/>
          </a:xfrm>
          <a:prstGeom prst="rect">
            <a:avLst/>
          </a:prstGeom>
          <a:noFill/>
          <a:ln w="9525">
            <a:noFill/>
            <a:miter lim="800000"/>
            <a:headEnd/>
            <a:tailEnd/>
          </a:ln>
        </p:spPr>
        <p:txBody>
          <a:bodyPr wrap="none">
            <a:spAutoFit/>
          </a:bodyPr>
          <a:lstStyle/>
          <a:p>
            <a:pPr algn="ctr"/>
            <a:r>
              <a:rPr lang="fr-FR" sz="4000" b="1"/>
              <a:t>Prenez la première rue à gauche</a:t>
            </a:r>
            <a:endParaRPr lang="en-GB" sz="4000" b="1"/>
          </a:p>
        </p:txBody>
      </p:sp>
      <p:pic>
        <p:nvPicPr>
          <p:cNvPr id="19477" name="Picture 20" descr="C:\DOCUME~1\cath\LOCALS~1\Temp\npo0000dd.tmp"/>
          <p:cNvPicPr>
            <a:picLocks noChangeAspect="1" noChangeArrowheads="1"/>
          </p:cNvPicPr>
          <p:nvPr/>
        </p:nvPicPr>
        <p:blipFill>
          <a:blip r:embed="rId3" cstate="print"/>
          <a:srcRect/>
          <a:stretch>
            <a:fillRect/>
          </a:stretch>
        </p:blipFill>
        <p:spPr bwMode="auto">
          <a:xfrm>
            <a:off x="2057400" y="152400"/>
            <a:ext cx="5613400" cy="5613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477"/>
                                        </p:tgtEl>
                                        <p:attrNameLst>
                                          <p:attrName>style.visibility</p:attrName>
                                        </p:attrNameLst>
                                      </p:cBhvr>
                                      <p:to>
                                        <p:strVal val="visible"/>
                                      </p:to>
                                    </p:set>
                                    <p:anim calcmode="lin" valueType="num">
                                      <p:cBhvr additive="base">
                                        <p:cTn id="7" dur="500" fill="hold"/>
                                        <p:tgtEl>
                                          <p:spTgt spid="19477"/>
                                        </p:tgtEl>
                                        <p:attrNameLst>
                                          <p:attrName>ppt_x</p:attrName>
                                        </p:attrNameLst>
                                      </p:cBhvr>
                                      <p:tavLst>
                                        <p:tav tm="0">
                                          <p:val>
                                            <p:strVal val="0-#ppt_w/2"/>
                                          </p:val>
                                        </p:tav>
                                        <p:tav tm="100000">
                                          <p:val>
                                            <p:strVal val="#ppt_x"/>
                                          </p:val>
                                        </p:tav>
                                      </p:tavLst>
                                    </p:anim>
                                    <p:anim calcmode="lin" valueType="num">
                                      <p:cBhvr additive="base">
                                        <p:cTn id="8" dur="500" fill="hold"/>
                                        <p:tgtEl>
                                          <p:spTgt spid="194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19473"/>
                                        </p:tgtEl>
                                        <p:attrNameLst>
                                          <p:attrName>style.visibility</p:attrName>
                                        </p:attrNameLst>
                                      </p:cBhvr>
                                      <p:to>
                                        <p:strVal val="visible"/>
                                      </p:to>
                                    </p:set>
                                    <p:anim calcmode="lin" valueType="num">
                                      <p:cBhvr additive="base">
                                        <p:cTn id="13" dur="500" fill="hold"/>
                                        <p:tgtEl>
                                          <p:spTgt spid="19473"/>
                                        </p:tgtEl>
                                        <p:attrNameLst>
                                          <p:attrName>ppt_x</p:attrName>
                                        </p:attrNameLst>
                                      </p:cBhvr>
                                      <p:tavLst>
                                        <p:tav tm="0">
                                          <p:val>
                                            <p:strVal val="0-#ppt_w/2"/>
                                          </p:val>
                                        </p:tav>
                                        <p:tav tm="100000">
                                          <p:val>
                                            <p:strVal val="#ppt_x"/>
                                          </p:val>
                                        </p:tav>
                                      </p:tavLst>
                                    </p:anim>
                                    <p:anim calcmode="lin" valueType="num">
                                      <p:cBhvr additive="base">
                                        <p:cTn id="14" dur="500" fill="hold"/>
                                        <p:tgtEl>
                                          <p:spTgt spid="194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3"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AU" smtClean="0"/>
              <a:t>Les objectifs</a:t>
            </a:r>
            <a:endParaRPr lang="en-AU"/>
          </a:p>
        </p:txBody>
      </p:sp>
      <p:sp>
        <p:nvSpPr>
          <p:cNvPr id="3" name="Content Placeholder 2"/>
          <p:cNvSpPr>
            <a:spLocks noGrp="1"/>
          </p:cNvSpPr>
          <p:nvPr>
            <p:ph idx="1"/>
          </p:nvPr>
        </p:nvSpPr>
        <p:spPr/>
        <p:style>
          <a:lnRef idx="2">
            <a:schemeClr val="accent6"/>
          </a:lnRef>
          <a:fillRef idx="1">
            <a:schemeClr val="lt1"/>
          </a:fillRef>
          <a:effectRef idx="0">
            <a:schemeClr val="accent6"/>
          </a:effectRef>
          <a:fontRef idx="minor">
            <a:schemeClr val="dk1"/>
          </a:fontRef>
        </p:style>
        <p:txBody>
          <a:bodyPr/>
          <a:lstStyle/>
          <a:p>
            <a:r>
              <a:rPr lang="en-AU" smtClean="0"/>
              <a:t>To learn the names for places in a French town</a:t>
            </a:r>
          </a:p>
          <a:p>
            <a:r>
              <a:rPr lang="en-AU" smtClean="0"/>
              <a:t>To practise the correct French pronunciation for the places in town</a:t>
            </a:r>
          </a:p>
          <a:p>
            <a:r>
              <a:rPr lang="en-AU" smtClean="0"/>
              <a:t>To learn the gender of the places in town</a:t>
            </a:r>
            <a:endParaRPr lang="en-AU"/>
          </a:p>
        </p:txBody>
      </p:sp>
      <p:pic>
        <p:nvPicPr>
          <p:cNvPr id="4" name="Picture 3" descr="C:\Users\Fiona\AppData\Local\Microsoft\Windows\Temporary Internet Files\Content.IE5\9JSFJY6U\MC900437079[1].png"/>
          <p:cNvPicPr/>
          <p:nvPr/>
        </p:nvPicPr>
        <p:blipFill>
          <a:blip r:embed="rId3" cstate="print"/>
          <a:srcRect/>
          <a:stretch>
            <a:fillRect/>
          </a:stretch>
        </p:blipFill>
        <p:spPr bwMode="auto">
          <a:xfrm>
            <a:off x="7215206" y="357166"/>
            <a:ext cx="1056336" cy="10625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2" descr="C:\DOCUME~1\cath\LOCALS~1\Temp\npo0000df.tmp"/>
          <p:cNvPicPr>
            <a:picLocks noChangeAspect="1" noChangeArrowheads="1"/>
          </p:cNvPicPr>
          <p:nvPr/>
        </p:nvPicPr>
        <p:blipFill>
          <a:blip r:embed="rId3" cstate="print"/>
          <a:srcRect/>
          <a:stretch>
            <a:fillRect/>
          </a:stretch>
        </p:blipFill>
        <p:spPr bwMode="auto">
          <a:xfrm>
            <a:off x="1879600" y="254000"/>
            <a:ext cx="5384800" cy="5384800"/>
          </a:xfrm>
          <a:prstGeom prst="rect">
            <a:avLst/>
          </a:prstGeom>
          <a:noFill/>
          <a:ln w="9525">
            <a:noFill/>
            <a:miter lim="800000"/>
            <a:headEnd/>
            <a:tailEnd/>
          </a:ln>
        </p:spPr>
      </p:pic>
      <p:sp>
        <p:nvSpPr>
          <p:cNvPr id="29699" name="Text Box 3"/>
          <p:cNvSpPr txBox="1">
            <a:spLocks noChangeArrowheads="1"/>
          </p:cNvSpPr>
          <p:nvPr/>
        </p:nvSpPr>
        <p:spPr bwMode="auto">
          <a:xfrm>
            <a:off x="2051983" y="5791200"/>
            <a:ext cx="6716775" cy="830997"/>
          </a:xfrm>
          <a:prstGeom prst="rect">
            <a:avLst/>
          </a:prstGeom>
          <a:noFill/>
          <a:ln w="9525">
            <a:noFill/>
            <a:miter lim="800000"/>
            <a:headEnd/>
            <a:tailEnd/>
          </a:ln>
        </p:spPr>
        <p:txBody>
          <a:bodyPr wrap="none">
            <a:spAutoFit/>
          </a:bodyPr>
          <a:lstStyle/>
          <a:p>
            <a:r>
              <a:rPr lang="fr-FR" sz="4800" b="1" dirty="0" smtClean="0"/>
              <a:t>Continuez jusqu’ aux feux</a:t>
            </a:r>
            <a:endParaRPr lang="en-GB" sz="4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97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29699"/>
                                        </p:tgtEl>
                                        <p:attrNameLst>
                                          <p:attrName>style.visibility</p:attrName>
                                        </p:attrNameLst>
                                      </p:cBhvr>
                                      <p:to>
                                        <p:strVal val="visible"/>
                                      </p:to>
                                    </p:set>
                                    <p:anim calcmode="lin" valueType="num">
                                      <p:cBhvr additive="base">
                                        <p:cTn id="11" dur="500" fill="hold"/>
                                        <p:tgtEl>
                                          <p:spTgt spid="29699"/>
                                        </p:tgtEl>
                                        <p:attrNameLst>
                                          <p:attrName>ppt_x</p:attrName>
                                        </p:attrNameLst>
                                      </p:cBhvr>
                                      <p:tavLst>
                                        <p:tav tm="0">
                                          <p:val>
                                            <p:strVal val="1+#ppt_w/2"/>
                                          </p:val>
                                        </p:tav>
                                        <p:tav tm="100000">
                                          <p:val>
                                            <p:strVal val="#ppt_x"/>
                                          </p:val>
                                        </p:tav>
                                      </p:tavLst>
                                    </p:anim>
                                    <p:anim calcmode="lin" valueType="num">
                                      <p:cBhvr additive="base">
                                        <p:cTn id="12" dur="500" fill="hold"/>
                                        <p:tgtEl>
                                          <p:spTgt spid="296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2" descr="C:\DOCUME~1\cath\LOCALS~1\Temp\npo0000e1.tmp"/>
          <p:cNvPicPr>
            <a:picLocks noChangeAspect="1" noChangeArrowheads="1"/>
          </p:cNvPicPr>
          <p:nvPr/>
        </p:nvPicPr>
        <p:blipFill>
          <a:blip r:embed="rId3" cstate="print"/>
          <a:srcRect/>
          <a:stretch>
            <a:fillRect/>
          </a:stretch>
        </p:blipFill>
        <p:spPr bwMode="auto">
          <a:xfrm>
            <a:off x="1397000" y="254000"/>
            <a:ext cx="5384800" cy="5384800"/>
          </a:xfrm>
          <a:prstGeom prst="rect">
            <a:avLst/>
          </a:prstGeom>
          <a:noFill/>
          <a:ln w="9525">
            <a:noFill/>
            <a:miter lim="800000"/>
            <a:headEnd/>
            <a:tailEnd/>
          </a:ln>
        </p:spPr>
      </p:pic>
      <p:sp>
        <p:nvSpPr>
          <p:cNvPr id="30723" name="Text Box 3"/>
          <p:cNvSpPr txBox="1">
            <a:spLocks noChangeArrowheads="1"/>
          </p:cNvSpPr>
          <p:nvPr/>
        </p:nvSpPr>
        <p:spPr bwMode="auto">
          <a:xfrm>
            <a:off x="2438400" y="5867400"/>
            <a:ext cx="3806825" cy="823913"/>
          </a:xfrm>
          <a:prstGeom prst="rect">
            <a:avLst/>
          </a:prstGeom>
          <a:noFill/>
          <a:ln w="9525">
            <a:noFill/>
            <a:miter lim="800000"/>
            <a:headEnd/>
            <a:tailEnd/>
          </a:ln>
        </p:spPr>
        <p:txBody>
          <a:bodyPr wrap="none">
            <a:spAutoFit/>
          </a:bodyPr>
          <a:lstStyle/>
          <a:p>
            <a:r>
              <a:rPr lang="fr-FR" sz="4800" b="1"/>
              <a:t>Passez le pont</a:t>
            </a:r>
            <a:endParaRPr lang="en-GB" sz="4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07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grpId="0" nodeType="clickEffect">
                                  <p:stCondLst>
                                    <p:cond delay="0"/>
                                  </p:stCondLst>
                                  <p:childTnLst>
                                    <p:set>
                                      <p:cBhvr>
                                        <p:cTn id="10" dur="1" fill="hold">
                                          <p:stCondLst>
                                            <p:cond delay="0"/>
                                          </p:stCondLst>
                                        </p:cTn>
                                        <p:tgtEl>
                                          <p:spTgt spid="30723"/>
                                        </p:tgtEl>
                                        <p:attrNameLst>
                                          <p:attrName>style.visibility</p:attrName>
                                        </p:attrNameLst>
                                      </p:cBhvr>
                                      <p:to>
                                        <p:strVal val="visible"/>
                                      </p:to>
                                    </p:set>
                                    <p:anim calcmode="lin" valueType="num">
                                      <p:cBhvr additive="base">
                                        <p:cTn id="11" dur="500" fill="hold"/>
                                        <p:tgtEl>
                                          <p:spTgt spid="30723"/>
                                        </p:tgtEl>
                                        <p:attrNameLst>
                                          <p:attrName>ppt_x</p:attrName>
                                        </p:attrNameLst>
                                      </p:cBhvr>
                                      <p:tavLst>
                                        <p:tav tm="0">
                                          <p:val>
                                            <p:strVal val="#ppt_x"/>
                                          </p:val>
                                        </p:tav>
                                        <p:tav tm="100000">
                                          <p:val>
                                            <p:strVal val="#ppt_x"/>
                                          </p:val>
                                        </p:tav>
                                      </p:tavLst>
                                    </p:anim>
                                    <p:anim calcmode="lin" valueType="num">
                                      <p:cBhvr additive="base">
                                        <p:cTn id="12" dur="500" fill="hold"/>
                                        <p:tgtEl>
                                          <p:spTgt spid="307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500034" y="533400"/>
            <a:ext cx="7858180" cy="769441"/>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square">
            <a:spAutoFit/>
          </a:bodyPr>
          <a:lstStyle/>
          <a:p>
            <a:pPr algn="ctr">
              <a:spcBef>
                <a:spcPct val="50000"/>
              </a:spcBef>
            </a:pPr>
            <a:r>
              <a:rPr lang="en-GB" sz="4400" smtClean="0">
                <a:solidFill>
                  <a:srgbClr val="003399"/>
                </a:solidFill>
              </a:rPr>
              <a:t>Pour aller à?</a:t>
            </a:r>
            <a:r>
              <a:rPr lang="en-GB" sz="4400" smtClean="0"/>
              <a:t>  How do I get to…?</a:t>
            </a:r>
            <a:endParaRPr lang="en-US" sz="4400"/>
          </a:p>
        </p:txBody>
      </p:sp>
      <p:sp>
        <p:nvSpPr>
          <p:cNvPr id="24580" name="Text Box 4"/>
          <p:cNvSpPr txBox="1">
            <a:spLocks noChangeArrowheads="1"/>
          </p:cNvSpPr>
          <p:nvPr/>
        </p:nvSpPr>
        <p:spPr bwMode="auto">
          <a:xfrm>
            <a:off x="533400" y="1676400"/>
            <a:ext cx="3505200" cy="1098550"/>
          </a:xfrm>
          <a:prstGeom prst="rect">
            <a:avLst/>
          </a:prstGeom>
          <a:noFill/>
          <a:ln w="9525">
            <a:noFill/>
            <a:miter lim="800000"/>
            <a:headEnd/>
            <a:tailEnd/>
          </a:ln>
          <a:effectLst/>
        </p:spPr>
        <p:txBody>
          <a:bodyPr>
            <a:spAutoFit/>
          </a:bodyPr>
          <a:lstStyle/>
          <a:p>
            <a:pPr>
              <a:spcBef>
                <a:spcPct val="50000"/>
              </a:spcBef>
            </a:pPr>
            <a:endParaRPr lang="en-GB"/>
          </a:p>
        </p:txBody>
      </p:sp>
      <p:sp>
        <p:nvSpPr>
          <p:cNvPr id="24581" name="Text Box 5"/>
          <p:cNvSpPr txBox="1">
            <a:spLocks noChangeArrowheads="1"/>
          </p:cNvSpPr>
          <p:nvPr/>
        </p:nvSpPr>
        <p:spPr bwMode="auto">
          <a:xfrm>
            <a:off x="500034" y="1643050"/>
            <a:ext cx="3786214" cy="446276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spcBef>
                <a:spcPct val="50000"/>
              </a:spcBef>
            </a:pPr>
            <a:r>
              <a:rPr lang="en-GB" sz="4000" smtClean="0">
                <a:solidFill>
                  <a:srgbClr val="003399"/>
                </a:solidFill>
              </a:rPr>
              <a:t>Pour aller  …</a:t>
            </a:r>
            <a:endParaRPr lang="en-GB" sz="4000">
              <a:solidFill>
                <a:srgbClr val="003399"/>
              </a:solidFill>
            </a:endParaRPr>
          </a:p>
          <a:p>
            <a:pPr>
              <a:spcBef>
                <a:spcPct val="50000"/>
              </a:spcBef>
              <a:buFontTx/>
              <a:buChar char="•"/>
            </a:pPr>
            <a:r>
              <a:rPr lang="en-GB" sz="4000"/>
              <a:t> </a:t>
            </a:r>
            <a:r>
              <a:rPr lang="en-GB" sz="4000" smtClean="0"/>
              <a:t>au </a:t>
            </a:r>
            <a:r>
              <a:rPr lang="en-GB" sz="4000"/>
              <a:t>cinéma?</a:t>
            </a:r>
          </a:p>
          <a:p>
            <a:pPr>
              <a:spcBef>
                <a:spcPct val="50000"/>
              </a:spcBef>
              <a:buFontTx/>
              <a:buChar char="•"/>
            </a:pPr>
            <a:r>
              <a:rPr lang="en-GB" sz="4000"/>
              <a:t> </a:t>
            </a:r>
            <a:r>
              <a:rPr lang="en-GB" sz="4000" smtClean="0"/>
              <a:t>au </a:t>
            </a:r>
            <a:r>
              <a:rPr lang="en-GB" sz="4000"/>
              <a:t>collège?</a:t>
            </a:r>
          </a:p>
          <a:p>
            <a:pPr>
              <a:spcBef>
                <a:spcPct val="50000"/>
              </a:spcBef>
              <a:buFontTx/>
              <a:buChar char="•"/>
            </a:pPr>
            <a:r>
              <a:rPr lang="en-GB" sz="4000"/>
              <a:t> </a:t>
            </a:r>
            <a:r>
              <a:rPr lang="en-GB" sz="4000" smtClean="0"/>
              <a:t>au </a:t>
            </a:r>
            <a:r>
              <a:rPr lang="en-GB" sz="4000"/>
              <a:t>café?</a:t>
            </a:r>
          </a:p>
          <a:p>
            <a:pPr>
              <a:spcBef>
                <a:spcPct val="50000"/>
              </a:spcBef>
              <a:buFontTx/>
              <a:buChar char="•"/>
            </a:pPr>
            <a:r>
              <a:rPr lang="en-GB" sz="4000"/>
              <a:t> </a:t>
            </a:r>
            <a:r>
              <a:rPr lang="en-GB" sz="4000" smtClean="0"/>
              <a:t>au </a:t>
            </a:r>
            <a:r>
              <a:rPr lang="en-GB" sz="4000"/>
              <a:t>parc?</a:t>
            </a:r>
          </a:p>
        </p:txBody>
      </p:sp>
      <p:sp>
        <p:nvSpPr>
          <p:cNvPr id="24582" name="Text Box 6"/>
          <p:cNvSpPr txBox="1">
            <a:spLocks noChangeArrowheads="1"/>
          </p:cNvSpPr>
          <p:nvPr/>
        </p:nvSpPr>
        <p:spPr bwMode="auto">
          <a:xfrm>
            <a:off x="4572000" y="1643050"/>
            <a:ext cx="4286280" cy="440120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spcBef>
                <a:spcPct val="50000"/>
              </a:spcBef>
            </a:pPr>
            <a:r>
              <a:rPr lang="en-GB" sz="4000" smtClean="0">
                <a:solidFill>
                  <a:srgbClr val="003399"/>
                </a:solidFill>
              </a:rPr>
              <a:t>Pour aller …</a:t>
            </a:r>
            <a:endParaRPr lang="en-GB" sz="4000">
              <a:solidFill>
                <a:srgbClr val="003399"/>
              </a:solidFill>
            </a:endParaRPr>
          </a:p>
          <a:p>
            <a:pPr>
              <a:spcBef>
                <a:spcPct val="50000"/>
              </a:spcBef>
              <a:buFontTx/>
              <a:buChar char="•"/>
            </a:pPr>
            <a:r>
              <a:rPr lang="en-GB" sz="4000"/>
              <a:t> </a:t>
            </a:r>
            <a:r>
              <a:rPr lang="en-GB" sz="4000" smtClean="0"/>
              <a:t>à la </a:t>
            </a:r>
            <a:r>
              <a:rPr lang="en-GB" sz="4000"/>
              <a:t>piscine?</a:t>
            </a:r>
          </a:p>
          <a:p>
            <a:pPr>
              <a:spcBef>
                <a:spcPct val="50000"/>
              </a:spcBef>
              <a:buFontTx/>
              <a:buChar char="•"/>
            </a:pPr>
            <a:r>
              <a:rPr lang="en-GB" sz="4000"/>
              <a:t> </a:t>
            </a:r>
            <a:r>
              <a:rPr lang="en-GB" sz="4000" smtClean="0"/>
              <a:t>à la </a:t>
            </a:r>
            <a:r>
              <a:rPr lang="en-GB" sz="4000"/>
              <a:t>gare?</a:t>
            </a:r>
          </a:p>
          <a:p>
            <a:pPr>
              <a:spcBef>
                <a:spcPct val="50000"/>
              </a:spcBef>
              <a:buFontTx/>
              <a:buChar char="•"/>
            </a:pPr>
            <a:r>
              <a:rPr lang="en-GB" sz="4000"/>
              <a:t> </a:t>
            </a:r>
            <a:r>
              <a:rPr lang="en-GB" sz="4000" smtClean="0"/>
              <a:t>à la </a:t>
            </a:r>
            <a:r>
              <a:rPr lang="en-GB" sz="4000"/>
              <a:t>boulangerie?</a:t>
            </a:r>
          </a:p>
          <a:p>
            <a:pPr>
              <a:spcBef>
                <a:spcPct val="50000"/>
              </a:spcBef>
              <a:buFontTx/>
              <a:buChar char="•"/>
            </a:pPr>
            <a:r>
              <a:rPr lang="en-GB" sz="4000"/>
              <a:t> </a:t>
            </a:r>
            <a:r>
              <a:rPr lang="en-GB" sz="4000" smtClean="0"/>
              <a:t>à la </a:t>
            </a:r>
            <a:r>
              <a:rPr lang="en-GB" sz="4000"/>
              <a:t>poste?</a:t>
            </a:r>
          </a:p>
        </p:txBody>
      </p:sp>
      <p:pic>
        <p:nvPicPr>
          <p:cNvPr id="17409" name="Picture 1" descr="C:\Documents and Settings\frose\Local Settings\Temporary Internet Files\Content.IE5\595KYNK0\MC900441732[1].png"/>
          <p:cNvPicPr>
            <a:picLocks noChangeAspect="1" noChangeArrowheads="1"/>
          </p:cNvPicPr>
          <p:nvPr/>
        </p:nvPicPr>
        <p:blipFill>
          <a:blip r:embed="rId3" cstate="print"/>
          <a:srcRect/>
          <a:stretch>
            <a:fillRect/>
          </a:stretch>
        </p:blipFill>
        <p:spPr bwMode="auto">
          <a:xfrm>
            <a:off x="7572396" y="857232"/>
            <a:ext cx="1300162" cy="130016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500034" y="1857364"/>
            <a:ext cx="8215370" cy="2554545"/>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wrap="square">
            <a:spAutoFit/>
          </a:bodyPr>
          <a:lstStyle/>
          <a:p>
            <a:pPr algn="ctr">
              <a:spcBef>
                <a:spcPct val="50000"/>
              </a:spcBef>
            </a:pPr>
            <a:r>
              <a:rPr lang="en-GB" sz="4000" smtClean="0">
                <a:solidFill>
                  <a:schemeClr val="bg1"/>
                </a:solidFill>
                <a:latin typeface="+mj-lt"/>
              </a:rPr>
              <a:t>Aller </a:t>
            </a:r>
            <a:r>
              <a:rPr lang="en-GB" sz="4000">
                <a:solidFill>
                  <a:schemeClr val="bg1"/>
                </a:solidFill>
                <a:latin typeface="+mj-lt"/>
              </a:rPr>
              <a:t>à</a:t>
            </a:r>
            <a:r>
              <a:rPr lang="en-GB" sz="4000">
                <a:solidFill>
                  <a:srgbClr val="4D4D4D"/>
                </a:solidFill>
                <a:latin typeface="+mj-lt"/>
              </a:rPr>
              <a:t>+</a:t>
            </a:r>
            <a:r>
              <a:rPr lang="en-GB" sz="4000">
                <a:solidFill>
                  <a:srgbClr val="3366FF"/>
                </a:solidFill>
                <a:latin typeface="+mj-lt"/>
              </a:rPr>
              <a:t>le</a:t>
            </a:r>
            <a:r>
              <a:rPr lang="en-GB" sz="4000">
                <a:solidFill>
                  <a:srgbClr val="4D4D4D"/>
                </a:solidFill>
                <a:latin typeface="+mj-lt"/>
              </a:rPr>
              <a:t> </a:t>
            </a:r>
            <a:r>
              <a:rPr lang="en-GB" sz="4000">
                <a:solidFill>
                  <a:srgbClr val="4D4D4D"/>
                </a:solidFill>
                <a:latin typeface="+mj-lt"/>
                <a:sym typeface="Wingdings" pitchFamily="2" charset="2"/>
              </a:rPr>
              <a:t> </a:t>
            </a:r>
            <a:r>
              <a:rPr lang="en-GB" sz="4000">
                <a:solidFill>
                  <a:schemeClr val="bg1"/>
                </a:solidFill>
                <a:latin typeface="+mj-lt"/>
                <a:sym typeface="Wingdings" pitchFamily="2" charset="2"/>
              </a:rPr>
              <a:t>aller</a:t>
            </a:r>
            <a:r>
              <a:rPr lang="en-GB" sz="4000">
                <a:solidFill>
                  <a:srgbClr val="4D4D4D"/>
                </a:solidFill>
                <a:latin typeface="+mj-lt"/>
                <a:sym typeface="Wingdings" pitchFamily="2" charset="2"/>
              </a:rPr>
              <a:t> </a:t>
            </a:r>
            <a:r>
              <a:rPr lang="en-GB" sz="4000">
                <a:solidFill>
                  <a:srgbClr val="3366FF"/>
                </a:solidFill>
                <a:latin typeface="+mj-lt"/>
                <a:sym typeface="Wingdings" pitchFamily="2" charset="2"/>
              </a:rPr>
              <a:t>au</a:t>
            </a:r>
          </a:p>
          <a:p>
            <a:pPr algn="ctr">
              <a:spcBef>
                <a:spcPct val="50000"/>
              </a:spcBef>
            </a:pPr>
            <a:r>
              <a:rPr lang="en-GB" sz="4000">
                <a:solidFill>
                  <a:schemeClr val="bg1"/>
                </a:solidFill>
                <a:latin typeface="+mj-lt"/>
              </a:rPr>
              <a:t>Aller à</a:t>
            </a:r>
            <a:r>
              <a:rPr lang="en-GB" sz="4000">
                <a:solidFill>
                  <a:srgbClr val="4D4D4D"/>
                </a:solidFill>
                <a:latin typeface="+mj-lt"/>
              </a:rPr>
              <a:t>+</a:t>
            </a:r>
            <a:r>
              <a:rPr lang="en-GB" sz="4000">
                <a:solidFill>
                  <a:srgbClr val="FF3399"/>
                </a:solidFill>
                <a:latin typeface="+mj-lt"/>
              </a:rPr>
              <a:t>la</a:t>
            </a:r>
            <a:r>
              <a:rPr lang="en-GB" sz="4000">
                <a:solidFill>
                  <a:srgbClr val="4D4D4D"/>
                </a:solidFill>
                <a:latin typeface="+mj-lt"/>
              </a:rPr>
              <a:t> </a:t>
            </a:r>
            <a:r>
              <a:rPr lang="en-GB" sz="4000">
                <a:solidFill>
                  <a:srgbClr val="4D4D4D"/>
                </a:solidFill>
                <a:latin typeface="+mj-lt"/>
                <a:sym typeface="Wingdings" pitchFamily="2" charset="2"/>
              </a:rPr>
              <a:t> </a:t>
            </a:r>
            <a:r>
              <a:rPr lang="en-GB" sz="4000">
                <a:solidFill>
                  <a:schemeClr val="bg1"/>
                </a:solidFill>
                <a:latin typeface="+mj-lt"/>
                <a:sym typeface="Wingdings" pitchFamily="2" charset="2"/>
              </a:rPr>
              <a:t>aller</a:t>
            </a:r>
            <a:r>
              <a:rPr lang="en-GB" sz="4000">
                <a:solidFill>
                  <a:srgbClr val="4D4D4D"/>
                </a:solidFill>
                <a:latin typeface="+mj-lt"/>
                <a:sym typeface="Wingdings" pitchFamily="2" charset="2"/>
              </a:rPr>
              <a:t> </a:t>
            </a:r>
            <a:r>
              <a:rPr lang="en-GB" sz="4000">
                <a:solidFill>
                  <a:srgbClr val="FF3399"/>
                </a:solidFill>
                <a:latin typeface="+mj-lt"/>
                <a:sym typeface="Wingdings" pitchFamily="2" charset="2"/>
              </a:rPr>
              <a:t>à la</a:t>
            </a:r>
          </a:p>
          <a:p>
            <a:pPr algn="ctr">
              <a:spcBef>
                <a:spcPct val="50000"/>
              </a:spcBef>
            </a:pPr>
            <a:r>
              <a:rPr lang="en-GB" sz="4000">
                <a:solidFill>
                  <a:schemeClr val="bg1"/>
                </a:solidFill>
                <a:latin typeface="+mj-lt"/>
                <a:sym typeface="Wingdings" pitchFamily="2" charset="2"/>
              </a:rPr>
              <a:t>Aller à</a:t>
            </a:r>
            <a:r>
              <a:rPr lang="en-GB" sz="4000">
                <a:solidFill>
                  <a:srgbClr val="4D4D4D"/>
                </a:solidFill>
                <a:latin typeface="+mj-lt"/>
                <a:sym typeface="Wingdings" pitchFamily="2" charset="2"/>
              </a:rPr>
              <a:t>+</a:t>
            </a:r>
            <a:r>
              <a:rPr lang="en-GB" sz="4000">
                <a:solidFill>
                  <a:srgbClr val="33CC33"/>
                </a:solidFill>
                <a:latin typeface="+mj-lt"/>
                <a:sym typeface="Wingdings" pitchFamily="2" charset="2"/>
              </a:rPr>
              <a:t>l’</a:t>
            </a:r>
            <a:r>
              <a:rPr lang="en-GB" sz="4000">
                <a:solidFill>
                  <a:srgbClr val="4D4D4D"/>
                </a:solidFill>
                <a:latin typeface="+mj-lt"/>
                <a:sym typeface="Wingdings" pitchFamily="2" charset="2"/>
              </a:rPr>
              <a:t>  </a:t>
            </a:r>
            <a:r>
              <a:rPr lang="en-GB" sz="4000">
                <a:solidFill>
                  <a:schemeClr val="bg1"/>
                </a:solidFill>
                <a:latin typeface="+mj-lt"/>
                <a:sym typeface="Wingdings" pitchFamily="2" charset="2"/>
              </a:rPr>
              <a:t>aller</a:t>
            </a:r>
            <a:r>
              <a:rPr lang="en-GB" sz="4000">
                <a:solidFill>
                  <a:srgbClr val="4D4D4D"/>
                </a:solidFill>
                <a:latin typeface="+mj-lt"/>
                <a:sym typeface="Wingdings" pitchFamily="2" charset="2"/>
              </a:rPr>
              <a:t> </a:t>
            </a:r>
            <a:r>
              <a:rPr lang="en-GB" sz="4000">
                <a:solidFill>
                  <a:srgbClr val="33CC33"/>
                </a:solidFill>
                <a:latin typeface="+mj-lt"/>
                <a:sym typeface="Wingdings" pitchFamily="2" charset="2"/>
              </a:rPr>
              <a:t>à l</a:t>
            </a:r>
            <a:r>
              <a:rPr lang="en-GB" sz="4000" smtClean="0">
                <a:solidFill>
                  <a:srgbClr val="33CC33"/>
                </a:solidFill>
                <a:latin typeface="+mj-lt"/>
                <a:sym typeface="Wingdings" pitchFamily="2" charset="2"/>
              </a:rPr>
              <a:t>’</a:t>
            </a:r>
            <a:endParaRPr lang="en-GB" sz="2400">
              <a:latin typeface="+mj-lt"/>
            </a:endParaRPr>
          </a:p>
        </p:txBody>
      </p:sp>
      <p:sp>
        <p:nvSpPr>
          <p:cNvPr id="4" name="Title 3"/>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AU" smtClean="0"/>
              <a:t>Rappel – aller (to go)</a:t>
            </a:r>
            <a:endParaRPr lang="en-AU"/>
          </a:p>
        </p:txBody>
      </p:sp>
      <p:pic>
        <p:nvPicPr>
          <p:cNvPr id="5" name="Picture 4" descr="C:\Users\Fiona\AppData\Local\Microsoft\Windows\Temporary Internet Files\Content.IE5\Z9AQFART\MCj04246340000[1].wmf"/>
          <p:cNvPicPr/>
          <p:nvPr/>
        </p:nvPicPr>
        <p:blipFill>
          <a:blip r:embed="rId3" cstate="print"/>
          <a:srcRect/>
          <a:stretch>
            <a:fillRect/>
          </a:stretch>
        </p:blipFill>
        <p:spPr bwMode="auto">
          <a:xfrm>
            <a:off x="7429520" y="357166"/>
            <a:ext cx="998381" cy="9659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AutoShape 6"/>
          <p:cNvSpPr>
            <a:spLocks noChangeArrowheads="1"/>
          </p:cNvSpPr>
          <p:nvPr/>
        </p:nvSpPr>
        <p:spPr bwMode="auto">
          <a:xfrm>
            <a:off x="1785918" y="3357562"/>
            <a:ext cx="1066800" cy="1828800"/>
          </a:xfrm>
          <a:prstGeom prst="upArrow">
            <a:avLst>
              <a:gd name="adj1" fmla="val 50000"/>
              <a:gd name="adj2" fmla="val 42857"/>
            </a:avLst>
          </a:prstGeom>
          <a:solidFill>
            <a:srgbClr val="00FF00"/>
          </a:solidFill>
          <a:ln w="9525">
            <a:solidFill>
              <a:schemeClr val="tx1"/>
            </a:solidFill>
            <a:miter lim="800000"/>
            <a:headEnd/>
            <a:tailEnd/>
          </a:ln>
          <a:effectLst/>
        </p:spPr>
        <p:txBody>
          <a:bodyPr wrap="none" anchor="ctr"/>
          <a:lstStyle/>
          <a:p>
            <a:endParaRPr lang="en-AU"/>
          </a:p>
        </p:txBody>
      </p:sp>
      <p:sp>
        <p:nvSpPr>
          <p:cNvPr id="29704" name="Text Box 8"/>
          <p:cNvSpPr txBox="1">
            <a:spLocks noChangeArrowheads="1"/>
          </p:cNvSpPr>
          <p:nvPr/>
        </p:nvSpPr>
        <p:spPr bwMode="auto">
          <a:xfrm>
            <a:off x="3657600" y="1600200"/>
            <a:ext cx="3886200" cy="1200329"/>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a:spAutoFit/>
          </a:bodyPr>
          <a:lstStyle/>
          <a:p>
            <a:pPr algn="ctr">
              <a:spcBef>
                <a:spcPct val="50000"/>
              </a:spcBef>
            </a:pPr>
            <a:r>
              <a:rPr lang="en-GB" sz="3600" smtClean="0">
                <a:solidFill>
                  <a:srgbClr val="003399"/>
                </a:solidFill>
              </a:rPr>
              <a:t>Pour aller au</a:t>
            </a:r>
            <a:r>
              <a:rPr lang="en-GB" sz="3600" smtClean="0"/>
              <a:t> </a:t>
            </a:r>
            <a:r>
              <a:rPr lang="en-GB" sz="3600"/>
              <a:t>cinéma?</a:t>
            </a:r>
            <a:endParaRPr lang="en-US" sz="3600"/>
          </a:p>
        </p:txBody>
      </p:sp>
      <p:sp>
        <p:nvSpPr>
          <p:cNvPr id="29706" name="Text Box 10"/>
          <p:cNvSpPr txBox="1">
            <a:spLocks noChangeArrowheads="1"/>
          </p:cNvSpPr>
          <p:nvPr/>
        </p:nvSpPr>
        <p:spPr bwMode="auto">
          <a:xfrm>
            <a:off x="3143240" y="4071942"/>
            <a:ext cx="3352800" cy="64135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a:spcBef>
                <a:spcPct val="50000"/>
              </a:spcBef>
            </a:pPr>
            <a:r>
              <a:rPr lang="en-GB" sz="3600"/>
              <a:t>Allez tout droit.</a:t>
            </a:r>
            <a:endParaRPr lang="en-US" sz="3600"/>
          </a:p>
        </p:txBody>
      </p:sp>
      <p:pic>
        <p:nvPicPr>
          <p:cNvPr id="6" name="Picture 2" descr="http://en.structurae.de/files/photos/64/paris_2eme_arrondissement/paris_le_cinema_le_grand_rex__1.jpg"/>
          <p:cNvPicPr>
            <a:picLocks noChangeAspect="1" noChangeArrowheads="1"/>
          </p:cNvPicPr>
          <p:nvPr/>
        </p:nvPicPr>
        <p:blipFill>
          <a:blip r:embed="rId3" cstate="print"/>
          <a:srcRect/>
          <a:stretch>
            <a:fillRect/>
          </a:stretch>
        </p:blipFill>
        <p:spPr bwMode="auto">
          <a:xfrm>
            <a:off x="857224" y="1000108"/>
            <a:ext cx="2571768" cy="187739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70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70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7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animBg="1"/>
      <p:bldP spid="29704" grpId="0" animBg="1"/>
      <p:bldP spid="2970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AutoShape 3"/>
          <p:cNvSpPr>
            <a:spLocks noChangeArrowheads="1"/>
          </p:cNvSpPr>
          <p:nvPr/>
        </p:nvSpPr>
        <p:spPr bwMode="auto">
          <a:xfrm>
            <a:off x="1500166" y="3929066"/>
            <a:ext cx="2357454" cy="1143008"/>
          </a:xfrm>
          <a:prstGeom prst="leftArrow">
            <a:avLst>
              <a:gd name="adj1" fmla="val 50000"/>
              <a:gd name="adj2" fmla="val 42308"/>
            </a:avLst>
          </a:prstGeom>
          <a:solidFill>
            <a:srgbClr val="00FF00"/>
          </a:solidFill>
          <a:ln w="9525">
            <a:solidFill>
              <a:schemeClr val="tx1"/>
            </a:solidFill>
            <a:miter lim="800000"/>
            <a:headEnd/>
            <a:tailEnd/>
          </a:ln>
          <a:effectLst/>
        </p:spPr>
        <p:txBody>
          <a:bodyPr wrap="none" anchor="ctr"/>
          <a:lstStyle/>
          <a:p>
            <a:endParaRPr lang="en-AU"/>
          </a:p>
        </p:txBody>
      </p:sp>
      <p:sp>
        <p:nvSpPr>
          <p:cNvPr id="28676" name="Text Box 4"/>
          <p:cNvSpPr txBox="1">
            <a:spLocks noChangeArrowheads="1"/>
          </p:cNvSpPr>
          <p:nvPr/>
        </p:nvSpPr>
        <p:spPr bwMode="auto">
          <a:xfrm>
            <a:off x="4932040" y="1988840"/>
            <a:ext cx="3886200" cy="646331"/>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a:spAutoFit/>
          </a:bodyPr>
          <a:lstStyle/>
          <a:p>
            <a:pPr algn="ctr">
              <a:spcBef>
                <a:spcPct val="50000"/>
              </a:spcBef>
            </a:pPr>
            <a:r>
              <a:rPr lang="en-GB" sz="3600" smtClean="0">
                <a:solidFill>
                  <a:srgbClr val="003399"/>
                </a:solidFill>
              </a:rPr>
              <a:t>Pour aller </a:t>
            </a:r>
            <a:r>
              <a:rPr lang="en-GB" sz="3600" smtClean="0">
                <a:solidFill>
                  <a:srgbClr val="002060"/>
                </a:solidFill>
              </a:rPr>
              <a:t>à</a:t>
            </a:r>
            <a:r>
              <a:rPr lang="en-GB" sz="3600" smtClean="0"/>
              <a:t> la </a:t>
            </a:r>
            <a:r>
              <a:rPr lang="en-GB" sz="3600"/>
              <a:t>gare?</a:t>
            </a:r>
            <a:endParaRPr lang="en-US" sz="3600"/>
          </a:p>
        </p:txBody>
      </p:sp>
      <p:sp>
        <p:nvSpPr>
          <p:cNvPr id="28677" name="Text Box 5"/>
          <p:cNvSpPr txBox="1">
            <a:spLocks noChangeArrowheads="1"/>
          </p:cNvSpPr>
          <p:nvPr/>
        </p:nvSpPr>
        <p:spPr bwMode="auto">
          <a:xfrm>
            <a:off x="4143372" y="4214818"/>
            <a:ext cx="3886200" cy="64135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a:spcBef>
                <a:spcPct val="50000"/>
              </a:spcBef>
            </a:pPr>
            <a:r>
              <a:rPr lang="en-GB" sz="3600"/>
              <a:t>Tournez à gauche.</a:t>
            </a:r>
            <a:endParaRPr lang="en-US" sz="3600"/>
          </a:p>
        </p:txBody>
      </p:sp>
      <p:pic>
        <p:nvPicPr>
          <p:cNvPr id="7" name="Picture 2" descr="http://www.freefoto.com/images/25/10/25_10_4---TGV-Duplex-train_web.jpg?&amp;k=TGV+Duplex+train"/>
          <p:cNvPicPr>
            <a:picLocks noChangeAspect="1" noChangeArrowheads="1"/>
          </p:cNvPicPr>
          <p:nvPr/>
        </p:nvPicPr>
        <p:blipFill>
          <a:blip r:embed="rId2" cstate="print"/>
          <a:srcRect/>
          <a:stretch>
            <a:fillRect/>
          </a:stretch>
        </p:blipFill>
        <p:spPr bwMode="auto">
          <a:xfrm>
            <a:off x="467544" y="1052736"/>
            <a:ext cx="3852965" cy="258148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8675"/>
                                        </p:tgtEl>
                                        <p:attrNameLst>
                                          <p:attrName>style.visibility</p:attrName>
                                        </p:attrNameLst>
                                      </p:cBhvr>
                                      <p:to>
                                        <p:strVal val="visible"/>
                                      </p:to>
                                    </p:set>
                                    <p:anim calcmode="lin" valueType="num">
                                      <p:cBhvr additive="base">
                                        <p:cTn id="11" dur="500" fill="hold"/>
                                        <p:tgtEl>
                                          <p:spTgt spid="28675"/>
                                        </p:tgtEl>
                                        <p:attrNameLst>
                                          <p:attrName>ppt_x</p:attrName>
                                        </p:attrNameLst>
                                      </p:cBhvr>
                                      <p:tavLst>
                                        <p:tav tm="0">
                                          <p:val>
                                            <p:strVal val="#ppt_x"/>
                                          </p:val>
                                        </p:tav>
                                        <p:tav tm="100000">
                                          <p:val>
                                            <p:strVal val="#ppt_x"/>
                                          </p:val>
                                        </p:tav>
                                      </p:tavLst>
                                    </p:anim>
                                    <p:anim calcmode="lin" valueType="num">
                                      <p:cBhvr additive="base">
                                        <p:cTn id="12"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6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P spid="28676" grpId="0" animBg="1"/>
      <p:bldP spid="2867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0" name="AutoShape 6"/>
          <p:cNvSpPr>
            <a:spLocks noChangeArrowheads="1"/>
          </p:cNvSpPr>
          <p:nvPr/>
        </p:nvSpPr>
        <p:spPr bwMode="auto">
          <a:xfrm>
            <a:off x="3214678" y="571480"/>
            <a:ext cx="1905000" cy="1066800"/>
          </a:xfrm>
          <a:prstGeom prst="rightArrow">
            <a:avLst>
              <a:gd name="adj1" fmla="val 50000"/>
              <a:gd name="adj2" fmla="val 44643"/>
            </a:avLst>
          </a:prstGeom>
          <a:solidFill>
            <a:srgbClr val="00FF00"/>
          </a:solidFill>
          <a:ln w="9525">
            <a:solidFill>
              <a:schemeClr val="tx1"/>
            </a:solidFill>
            <a:miter lim="800000"/>
            <a:headEnd/>
            <a:tailEnd/>
          </a:ln>
          <a:effectLst/>
        </p:spPr>
        <p:txBody>
          <a:bodyPr wrap="none" anchor="ctr"/>
          <a:lstStyle/>
          <a:p>
            <a:endParaRPr lang="en-AU"/>
          </a:p>
        </p:txBody>
      </p:sp>
      <p:sp>
        <p:nvSpPr>
          <p:cNvPr id="31751" name="AutoShape 7"/>
          <p:cNvSpPr>
            <a:spLocks noChangeArrowheads="1"/>
          </p:cNvSpPr>
          <p:nvPr/>
        </p:nvSpPr>
        <p:spPr bwMode="auto">
          <a:xfrm>
            <a:off x="4500562" y="5286388"/>
            <a:ext cx="1676400" cy="990600"/>
          </a:xfrm>
          <a:prstGeom prst="leftArrow">
            <a:avLst>
              <a:gd name="adj1" fmla="val 50000"/>
              <a:gd name="adj2" fmla="val 42308"/>
            </a:avLst>
          </a:prstGeom>
          <a:solidFill>
            <a:srgbClr val="00FF00"/>
          </a:solidFill>
          <a:ln w="9525">
            <a:solidFill>
              <a:schemeClr val="tx1"/>
            </a:solidFill>
            <a:miter lim="800000"/>
            <a:headEnd/>
            <a:tailEnd/>
          </a:ln>
          <a:effectLst/>
        </p:spPr>
        <p:txBody>
          <a:bodyPr wrap="none" anchor="ctr"/>
          <a:lstStyle/>
          <a:p>
            <a:endParaRPr lang="en-AU"/>
          </a:p>
        </p:txBody>
      </p:sp>
      <p:sp>
        <p:nvSpPr>
          <p:cNvPr id="31752" name="AutoShape 8"/>
          <p:cNvSpPr>
            <a:spLocks noChangeArrowheads="1"/>
          </p:cNvSpPr>
          <p:nvPr/>
        </p:nvSpPr>
        <p:spPr bwMode="auto">
          <a:xfrm>
            <a:off x="3714744" y="2500306"/>
            <a:ext cx="990600" cy="1600200"/>
          </a:xfrm>
          <a:prstGeom prst="upArrow">
            <a:avLst>
              <a:gd name="adj1" fmla="val 50000"/>
              <a:gd name="adj2" fmla="val 40385"/>
            </a:avLst>
          </a:prstGeom>
          <a:solidFill>
            <a:srgbClr val="00FF00"/>
          </a:solidFill>
          <a:ln w="9525">
            <a:solidFill>
              <a:schemeClr val="tx1"/>
            </a:solidFill>
            <a:miter lim="800000"/>
            <a:headEnd/>
            <a:tailEnd/>
          </a:ln>
          <a:effectLst/>
        </p:spPr>
        <p:txBody>
          <a:bodyPr wrap="none" anchor="ctr"/>
          <a:lstStyle/>
          <a:p>
            <a:endParaRPr lang="en-AU"/>
          </a:p>
        </p:txBody>
      </p:sp>
      <p:pic>
        <p:nvPicPr>
          <p:cNvPr id="14" name="Picture 2" descr="la banque"/>
          <p:cNvPicPr>
            <a:picLocks noChangeAspect="1" noChangeArrowheads="1"/>
          </p:cNvPicPr>
          <p:nvPr/>
        </p:nvPicPr>
        <p:blipFill>
          <a:blip r:embed="rId3" cstate="print"/>
          <a:srcRect l="12960" t="20160" r="15761" b="13601"/>
          <a:stretch>
            <a:fillRect/>
          </a:stretch>
        </p:blipFill>
        <p:spPr bwMode="auto">
          <a:xfrm>
            <a:off x="611560" y="404664"/>
            <a:ext cx="2592288" cy="1806746"/>
          </a:xfrm>
          <a:prstGeom prst="rect">
            <a:avLst/>
          </a:prstGeom>
          <a:noFill/>
        </p:spPr>
      </p:pic>
      <p:pic>
        <p:nvPicPr>
          <p:cNvPr id="15" name="Picture 4" descr="http://farm3.static.flickr.com/2145/2144122551_3b4d1256d0_z.jpg"/>
          <p:cNvPicPr>
            <a:picLocks noChangeAspect="1" noChangeArrowheads="1"/>
          </p:cNvPicPr>
          <p:nvPr/>
        </p:nvPicPr>
        <p:blipFill>
          <a:blip r:embed="rId4" cstate="print"/>
          <a:srcRect/>
          <a:stretch>
            <a:fillRect/>
          </a:stretch>
        </p:blipFill>
        <p:spPr bwMode="auto">
          <a:xfrm>
            <a:off x="611560" y="2492896"/>
            <a:ext cx="2880319" cy="2160239"/>
          </a:xfrm>
          <a:prstGeom prst="rect">
            <a:avLst/>
          </a:prstGeom>
          <a:noFill/>
        </p:spPr>
      </p:pic>
      <p:pic>
        <p:nvPicPr>
          <p:cNvPr id="16" name="Picture 2" descr="http://farm3.static.flickr.com/2108/2244931296_01b03e4bef_z.jpg"/>
          <p:cNvPicPr>
            <a:picLocks noChangeAspect="1" noChangeArrowheads="1"/>
          </p:cNvPicPr>
          <p:nvPr/>
        </p:nvPicPr>
        <p:blipFill>
          <a:blip r:embed="rId5" cstate="print"/>
          <a:srcRect l="17259" r="11867" b="35426"/>
          <a:stretch>
            <a:fillRect/>
          </a:stretch>
        </p:blipFill>
        <p:spPr bwMode="auto">
          <a:xfrm>
            <a:off x="971600" y="4725144"/>
            <a:ext cx="2736304" cy="1869808"/>
          </a:xfrm>
          <a:prstGeom prst="rect">
            <a:avLst/>
          </a:prstGeom>
          <a:ln>
            <a:noFill/>
          </a:ln>
          <a:effectLst>
            <a:outerShdw blurRad="292100" dist="139700" dir="2700000" algn="tl" rotWithShape="0">
              <a:srgbClr val="333333">
                <a:alpha val="65000"/>
              </a:srgbClr>
            </a:outerShdw>
          </a:effectLst>
        </p:spPr>
      </p:pic>
      <p:pic>
        <p:nvPicPr>
          <p:cNvPr id="17" name="Picture 2" descr="http://farm4.static.flickr.com/3160/2668262660_382997d606.jpg"/>
          <p:cNvPicPr>
            <a:picLocks noChangeAspect="1" noChangeArrowheads="1"/>
          </p:cNvPicPr>
          <p:nvPr/>
        </p:nvPicPr>
        <p:blipFill>
          <a:blip r:embed="rId6" cstate="print"/>
          <a:srcRect/>
          <a:stretch>
            <a:fillRect/>
          </a:stretch>
        </p:blipFill>
        <p:spPr bwMode="auto">
          <a:xfrm>
            <a:off x="6228184" y="332656"/>
            <a:ext cx="2016224" cy="2688299"/>
          </a:xfrm>
          <a:prstGeom prst="rect">
            <a:avLst/>
          </a:prstGeom>
          <a:ln>
            <a:noFill/>
          </a:ln>
          <a:effectLst>
            <a:outerShdw blurRad="292100" dist="139700" dir="2700000" algn="tl" rotWithShape="0">
              <a:srgbClr val="333333">
                <a:alpha val="65000"/>
              </a:srgbClr>
            </a:outerShdw>
          </a:effectLst>
        </p:spPr>
      </p:pic>
      <p:sp>
        <p:nvSpPr>
          <p:cNvPr id="31753" name="AutoShape 9"/>
          <p:cNvSpPr>
            <a:spLocks noChangeArrowheads="1"/>
          </p:cNvSpPr>
          <p:nvPr/>
        </p:nvSpPr>
        <p:spPr bwMode="auto">
          <a:xfrm>
            <a:off x="6572264" y="3000372"/>
            <a:ext cx="1905000" cy="1066800"/>
          </a:xfrm>
          <a:prstGeom prst="rightArrow">
            <a:avLst>
              <a:gd name="adj1" fmla="val 50000"/>
              <a:gd name="adj2" fmla="val 44643"/>
            </a:avLst>
          </a:prstGeom>
          <a:solidFill>
            <a:srgbClr val="00FF00"/>
          </a:solidFill>
          <a:ln w="9525">
            <a:solidFill>
              <a:schemeClr val="tx1"/>
            </a:solidFill>
            <a:miter lim="800000"/>
            <a:headEnd/>
            <a:tailEnd/>
          </a:ln>
          <a:effectLst/>
        </p:spPr>
        <p:txBody>
          <a:bodyPr wrap="none" anchor="ctr"/>
          <a:lstStyle/>
          <a:p>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50"/>
                                        </p:tgtEl>
                                        <p:attrNameLst>
                                          <p:attrName>style.visibility</p:attrName>
                                        </p:attrNameLst>
                                      </p:cBhvr>
                                      <p:to>
                                        <p:strVal val="visible"/>
                                      </p:to>
                                    </p:set>
                                    <p:anim calcmode="lin" valueType="num">
                                      <p:cBhvr additive="base">
                                        <p:cTn id="7" dur="500" fill="hold"/>
                                        <p:tgtEl>
                                          <p:spTgt spid="31750"/>
                                        </p:tgtEl>
                                        <p:attrNameLst>
                                          <p:attrName>ppt_x</p:attrName>
                                        </p:attrNameLst>
                                      </p:cBhvr>
                                      <p:tavLst>
                                        <p:tav tm="0">
                                          <p:val>
                                            <p:strVal val="0-#ppt_w/2"/>
                                          </p:val>
                                        </p:tav>
                                        <p:tav tm="100000">
                                          <p:val>
                                            <p:strVal val="#ppt_x"/>
                                          </p:val>
                                        </p:tav>
                                      </p:tavLst>
                                    </p:anim>
                                    <p:anim calcmode="lin" valueType="num">
                                      <p:cBhvr additive="base">
                                        <p:cTn id="8"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52"/>
                                        </p:tgtEl>
                                        <p:attrNameLst>
                                          <p:attrName>style.visibility</p:attrName>
                                        </p:attrNameLst>
                                      </p:cBhvr>
                                      <p:to>
                                        <p:strVal val="visible"/>
                                      </p:to>
                                    </p:set>
                                    <p:anim calcmode="lin" valueType="num">
                                      <p:cBhvr additive="base">
                                        <p:cTn id="13" dur="500" fill="hold"/>
                                        <p:tgtEl>
                                          <p:spTgt spid="31752"/>
                                        </p:tgtEl>
                                        <p:attrNameLst>
                                          <p:attrName>ppt_x</p:attrName>
                                        </p:attrNameLst>
                                      </p:cBhvr>
                                      <p:tavLst>
                                        <p:tav tm="0">
                                          <p:val>
                                            <p:strVal val="0-#ppt_w/2"/>
                                          </p:val>
                                        </p:tav>
                                        <p:tav tm="100000">
                                          <p:val>
                                            <p:strVal val="#ppt_x"/>
                                          </p:val>
                                        </p:tav>
                                      </p:tavLst>
                                    </p:anim>
                                    <p:anim calcmode="lin" valueType="num">
                                      <p:cBhvr additive="base">
                                        <p:cTn id="14" dur="500" fill="hold"/>
                                        <p:tgtEl>
                                          <p:spTgt spid="3175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53"/>
                                        </p:tgtEl>
                                        <p:attrNameLst>
                                          <p:attrName>style.visibility</p:attrName>
                                        </p:attrNameLst>
                                      </p:cBhvr>
                                      <p:to>
                                        <p:strVal val="visible"/>
                                      </p:to>
                                    </p:set>
                                    <p:anim calcmode="lin" valueType="num">
                                      <p:cBhvr additive="base">
                                        <p:cTn id="19" dur="500" fill="hold"/>
                                        <p:tgtEl>
                                          <p:spTgt spid="31753"/>
                                        </p:tgtEl>
                                        <p:attrNameLst>
                                          <p:attrName>ppt_x</p:attrName>
                                        </p:attrNameLst>
                                      </p:cBhvr>
                                      <p:tavLst>
                                        <p:tav tm="0">
                                          <p:val>
                                            <p:strVal val="0-#ppt_w/2"/>
                                          </p:val>
                                        </p:tav>
                                        <p:tav tm="100000">
                                          <p:val>
                                            <p:strVal val="#ppt_x"/>
                                          </p:val>
                                        </p:tav>
                                      </p:tavLst>
                                    </p:anim>
                                    <p:anim calcmode="lin" valueType="num">
                                      <p:cBhvr additive="base">
                                        <p:cTn id="20" dur="500" fill="hold"/>
                                        <p:tgtEl>
                                          <p:spTgt spid="3175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751"/>
                                        </p:tgtEl>
                                        <p:attrNameLst>
                                          <p:attrName>style.visibility</p:attrName>
                                        </p:attrNameLst>
                                      </p:cBhvr>
                                      <p:to>
                                        <p:strVal val="visible"/>
                                      </p:to>
                                    </p:set>
                                    <p:anim calcmode="lin" valueType="num">
                                      <p:cBhvr additive="base">
                                        <p:cTn id="25" dur="500" fill="hold"/>
                                        <p:tgtEl>
                                          <p:spTgt spid="31751"/>
                                        </p:tgtEl>
                                        <p:attrNameLst>
                                          <p:attrName>ppt_x</p:attrName>
                                        </p:attrNameLst>
                                      </p:cBhvr>
                                      <p:tavLst>
                                        <p:tav tm="0">
                                          <p:val>
                                            <p:strVal val="0-#ppt_w/2"/>
                                          </p:val>
                                        </p:tav>
                                        <p:tav tm="100000">
                                          <p:val>
                                            <p:strVal val="#ppt_x"/>
                                          </p:val>
                                        </p:tav>
                                      </p:tavLst>
                                    </p:anim>
                                    <p:anim calcmode="lin" valueType="num">
                                      <p:cBhvr additive="base">
                                        <p:cTn id="26" dur="500" fill="hold"/>
                                        <p:tgtEl>
                                          <p:spTgt spid="317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animBg="1"/>
      <p:bldP spid="31751" grpId="0" animBg="1"/>
      <p:bldP spid="31752" grpId="0" animBg="1"/>
      <p:bldP spid="3175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4" name="AutoShape 6"/>
          <p:cNvSpPr>
            <a:spLocks noChangeArrowheads="1"/>
          </p:cNvSpPr>
          <p:nvPr/>
        </p:nvSpPr>
        <p:spPr bwMode="auto">
          <a:xfrm>
            <a:off x="7000892" y="357166"/>
            <a:ext cx="1676400" cy="990600"/>
          </a:xfrm>
          <a:prstGeom prst="leftArrow">
            <a:avLst>
              <a:gd name="adj1" fmla="val 50000"/>
              <a:gd name="adj2" fmla="val 42308"/>
            </a:avLst>
          </a:prstGeom>
          <a:solidFill>
            <a:srgbClr val="00FF00"/>
          </a:solidFill>
          <a:ln w="9525">
            <a:solidFill>
              <a:schemeClr val="tx1"/>
            </a:solidFill>
            <a:miter lim="800000"/>
            <a:headEnd/>
            <a:tailEnd/>
          </a:ln>
          <a:effectLst/>
        </p:spPr>
        <p:txBody>
          <a:bodyPr wrap="none" anchor="ctr"/>
          <a:lstStyle/>
          <a:p>
            <a:endParaRPr lang="en-AU"/>
          </a:p>
        </p:txBody>
      </p:sp>
      <p:sp>
        <p:nvSpPr>
          <p:cNvPr id="32775" name="AutoShape 7"/>
          <p:cNvSpPr>
            <a:spLocks noChangeArrowheads="1"/>
          </p:cNvSpPr>
          <p:nvPr/>
        </p:nvSpPr>
        <p:spPr bwMode="auto">
          <a:xfrm>
            <a:off x="2627784" y="836712"/>
            <a:ext cx="1066800" cy="1524000"/>
          </a:xfrm>
          <a:prstGeom prst="upArrow">
            <a:avLst>
              <a:gd name="adj1" fmla="val 50000"/>
              <a:gd name="adj2" fmla="val 35714"/>
            </a:avLst>
          </a:prstGeom>
          <a:solidFill>
            <a:srgbClr val="00FF00"/>
          </a:solidFill>
          <a:ln w="9525">
            <a:solidFill>
              <a:schemeClr val="tx1"/>
            </a:solidFill>
            <a:miter lim="800000"/>
            <a:headEnd/>
            <a:tailEnd/>
          </a:ln>
          <a:effectLst/>
        </p:spPr>
        <p:txBody>
          <a:bodyPr wrap="none" anchor="ctr"/>
          <a:lstStyle/>
          <a:p>
            <a:endParaRPr lang="en-AU"/>
          </a:p>
        </p:txBody>
      </p:sp>
      <p:sp>
        <p:nvSpPr>
          <p:cNvPr id="32776" name="AutoShape 8"/>
          <p:cNvSpPr>
            <a:spLocks noChangeArrowheads="1"/>
          </p:cNvSpPr>
          <p:nvPr/>
        </p:nvSpPr>
        <p:spPr bwMode="auto">
          <a:xfrm>
            <a:off x="5143504" y="3214686"/>
            <a:ext cx="1905000" cy="1066800"/>
          </a:xfrm>
          <a:prstGeom prst="rightArrow">
            <a:avLst>
              <a:gd name="adj1" fmla="val 50000"/>
              <a:gd name="adj2" fmla="val 44643"/>
            </a:avLst>
          </a:prstGeom>
          <a:solidFill>
            <a:srgbClr val="00FF00"/>
          </a:solidFill>
          <a:ln w="9525">
            <a:solidFill>
              <a:schemeClr val="tx1"/>
            </a:solidFill>
            <a:miter lim="800000"/>
            <a:headEnd/>
            <a:tailEnd/>
          </a:ln>
          <a:effectLst/>
        </p:spPr>
        <p:txBody>
          <a:bodyPr wrap="none" anchor="ctr"/>
          <a:lstStyle/>
          <a:p>
            <a:endParaRPr lang="en-AU"/>
          </a:p>
        </p:txBody>
      </p:sp>
      <p:sp>
        <p:nvSpPr>
          <p:cNvPr id="32777" name="AutoShape 9"/>
          <p:cNvSpPr>
            <a:spLocks noChangeArrowheads="1"/>
          </p:cNvSpPr>
          <p:nvPr/>
        </p:nvSpPr>
        <p:spPr bwMode="auto">
          <a:xfrm>
            <a:off x="2857488" y="5286388"/>
            <a:ext cx="1676400" cy="990600"/>
          </a:xfrm>
          <a:prstGeom prst="leftArrow">
            <a:avLst>
              <a:gd name="adj1" fmla="val 50000"/>
              <a:gd name="adj2" fmla="val 42308"/>
            </a:avLst>
          </a:prstGeom>
          <a:solidFill>
            <a:srgbClr val="00FF00"/>
          </a:solidFill>
          <a:ln w="9525">
            <a:solidFill>
              <a:schemeClr val="tx1"/>
            </a:solidFill>
            <a:miter lim="800000"/>
            <a:headEnd/>
            <a:tailEnd/>
          </a:ln>
          <a:effectLst/>
        </p:spPr>
        <p:txBody>
          <a:bodyPr wrap="none" anchor="ctr"/>
          <a:lstStyle/>
          <a:p>
            <a:endParaRPr lang="en-AU"/>
          </a:p>
        </p:txBody>
      </p:sp>
      <p:sp>
        <p:nvSpPr>
          <p:cNvPr id="32778" name="AutoShape 10"/>
          <p:cNvSpPr>
            <a:spLocks noChangeArrowheads="1"/>
          </p:cNvSpPr>
          <p:nvPr/>
        </p:nvSpPr>
        <p:spPr bwMode="auto">
          <a:xfrm>
            <a:off x="7072330" y="3000372"/>
            <a:ext cx="1066800" cy="1524000"/>
          </a:xfrm>
          <a:prstGeom prst="upArrow">
            <a:avLst>
              <a:gd name="adj1" fmla="val 50000"/>
              <a:gd name="adj2" fmla="val 35714"/>
            </a:avLst>
          </a:prstGeom>
          <a:solidFill>
            <a:srgbClr val="00FF00"/>
          </a:solidFill>
          <a:ln w="9525">
            <a:solidFill>
              <a:schemeClr val="tx1"/>
            </a:solidFill>
            <a:miter lim="800000"/>
            <a:headEnd/>
            <a:tailEnd/>
          </a:ln>
          <a:effectLst/>
        </p:spPr>
        <p:txBody>
          <a:bodyPr wrap="none" anchor="ctr"/>
          <a:lstStyle/>
          <a:p>
            <a:endParaRPr lang="en-AU"/>
          </a:p>
        </p:txBody>
      </p:sp>
      <p:sp>
        <p:nvSpPr>
          <p:cNvPr id="32779" name="AutoShape 11"/>
          <p:cNvSpPr>
            <a:spLocks noChangeArrowheads="1"/>
          </p:cNvSpPr>
          <p:nvPr/>
        </p:nvSpPr>
        <p:spPr bwMode="auto">
          <a:xfrm>
            <a:off x="5000628" y="5214950"/>
            <a:ext cx="1905000" cy="1066800"/>
          </a:xfrm>
          <a:prstGeom prst="rightArrow">
            <a:avLst>
              <a:gd name="adj1" fmla="val 50000"/>
              <a:gd name="adj2" fmla="val 44643"/>
            </a:avLst>
          </a:prstGeom>
          <a:solidFill>
            <a:srgbClr val="00FF00"/>
          </a:solidFill>
          <a:ln w="9525">
            <a:solidFill>
              <a:schemeClr val="tx1"/>
            </a:solidFill>
            <a:miter lim="800000"/>
            <a:headEnd/>
            <a:tailEnd/>
          </a:ln>
          <a:effectLst/>
        </p:spPr>
        <p:txBody>
          <a:bodyPr wrap="none" anchor="ctr"/>
          <a:lstStyle/>
          <a:p>
            <a:endParaRPr lang="en-AU"/>
          </a:p>
        </p:txBody>
      </p:sp>
      <p:pic>
        <p:nvPicPr>
          <p:cNvPr id="12" name="Picture 2" descr="http://farm1.static.flickr.com/33/52229185_9a847cede3.jpg"/>
          <p:cNvPicPr>
            <a:picLocks noChangeAspect="1" noChangeArrowheads="1"/>
          </p:cNvPicPr>
          <p:nvPr/>
        </p:nvPicPr>
        <p:blipFill>
          <a:blip r:embed="rId3" cstate="print"/>
          <a:srcRect/>
          <a:stretch>
            <a:fillRect/>
          </a:stretch>
        </p:blipFill>
        <p:spPr bwMode="auto">
          <a:xfrm>
            <a:off x="4929190" y="285728"/>
            <a:ext cx="1750231" cy="1312673"/>
          </a:xfrm>
          <a:prstGeom prst="rect">
            <a:avLst/>
          </a:prstGeom>
          <a:ln>
            <a:noFill/>
          </a:ln>
          <a:effectLst>
            <a:outerShdw blurRad="292100" dist="139700" dir="2700000" algn="tl" rotWithShape="0">
              <a:srgbClr val="333333">
                <a:alpha val="65000"/>
              </a:srgbClr>
            </a:outerShdw>
          </a:effectLst>
        </p:spPr>
      </p:pic>
      <p:pic>
        <p:nvPicPr>
          <p:cNvPr id="16" name="Picture 2" descr="http://farm1.static.flickr.com/137/385036558_97545f2106.jpg?v=0"/>
          <p:cNvPicPr>
            <a:picLocks noChangeAspect="1" noChangeArrowheads="1"/>
          </p:cNvPicPr>
          <p:nvPr/>
        </p:nvPicPr>
        <p:blipFill>
          <a:blip r:embed="rId4" cstate="print"/>
          <a:srcRect/>
          <a:stretch>
            <a:fillRect/>
          </a:stretch>
        </p:blipFill>
        <p:spPr bwMode="auto">
          <a:xfrm>
            <a:off x="179512" y="332656"/>
            <a:ext cx="2270522" cy="1512168"/>
          </a:xfrm>
          <a:prstGeom prst="rect">
            <a:avLst/>
          </a:prstGeom>
          <a:ln>
            <a:noFill/>
          </a:ln>
          <a:effectLst>
            <a:outerShdw blurRad="292100" dist="139700" dir="2700000" algn="tl" rotWithShape="0">
              <a:srgbClr val="333333">
                <a:alpha val="65000"/>
              </a:srgbClr>
            </a:outerShdw>
          </a:effectLst>
        </p:spPr>
      </p:pic>
      <p:pic>
        <p:nvPicPr>
          <p:cNvPr id="17" name="Picture 2" descr="http://s0.geograph.org.uk/photos/47/49/474942_52f1dd83.jpg"/>
          <p:cNvPicPr>
            <a:picLocks noChangeAspect="1" noChangeArrowheads="1"/>
          </p:cNvPicPr>
          <p:nvPr/>
        </p:nvPicPr>
        <p:blipFill>
          <a:blip r:embed="rId5" cstate="print"/>
          <a:srcRect/>
          <a:stretch>
            <a:fillRect/>
          </a:stretch>
        </p:blipFill>
        <p:spPr bwMode="auto">
          <a:xfrm>
            <a:off x="2267744" y="2636912"/>
            <a:ext cx="2800486" cy="2135370"/>
          </a:xfrm>
          <a:prstGeom prst="rect">
            <a:avLst/>
          </a:prstGeom>
          <a:ln>
            <a:noFill/>
          </a:ln>
          <a:effectLst>
            <a:outerShdw blurRad="292100" dist="139700" dir="2700000" algn="tl" rotWithShape="0">
              <a:srgbClr val="333333">
                <a:alpha val="65000"/>
              </a:srgbClr>
            </a:outerShdw>
          </a:effectLst>
        </p:spPr>
      </p:pic>
      <p:pic>
        <p:nvPicPr>
          <p:cNvPr id="18" name="Picture 17" descr="louvre.jpg"/>
          <p:cNvPicPr>
            <a:picLocks noChangeAspect="1"/>
          </p:cNvPicPr>
          <p:nvPr/>
        </p:nvPicPr>
        <p:blipFill>
          <a:blip r:embed="rId6" cstate="print"/>
          <a:stretch>
            <a:fillRect/>
          </a:stretch>
        </p:blipFill>
        <p:spPr>
          <a:xfrm>
            <a:off x="251520" y="5013176"/>
            <a:ext cx="2472032" cy="164396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 calcmode="lin" valueType="num">
                                      <p:cBhvr additive="base">
                                        <p:cTn id="7" dur="500" fill="hold"/>
                                        <p:tgtEl>
                                          <p:spTgt spid="32774"/>
                                        </p:tgtEl>
                                        <p:attrNameLst>
                                          <p:attrName>ppt_x</p:attrName>
                                        </p:attrNameLst>
                                      </p:cBhvr>
                                      <p:tavLst>
                                        <p:tav tm="0">
                                          <p:val>
                                            <p:strVal val="0-#ppt_w/2"/>
                                          </p:val>
                                        </p:tav>
                                        <p:tav tm="100000">
                                          <p:val>
                                            <p:strVal val="#ppt_x"/>
                                          </p:val>
                                        </p:tav>
                                      </p:tavLst>
                                    </p:anim>
                                    <p:anim calcmode="lin" valueType="num">
                                      <p:cBhvr additive="base">
                                        <p:cTn id="8" dur="500" fill="hold"/>
                                        <p:tgtEl>
                                          <p:spTgt spid="327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5"/>
                                        </p:tgtEl>
                                        <p:attrNameLst>
                                          <p:attrName>style.visibility</p:attrName>
                                        </p:attrNameLst>
                                      </p:cBhvr>
                                      <p:to>
                                        <p:strVal val="visible"/>
                                      </p:to>
                                    </p:set>
                                    <p:anim calcmode="lin" valueType="num">
                                      <p:cBhvr additive="base">
                                        <p:cTn id="13" dur="500" fill="hold"/>
                                        <p:tgtEl>
                                          <p:spTgt spid="32775"/>
                                        </p:tgtEl>
                                        <p:attrNameLst>
                                          <p:attrName>ppt_x</p:attrName>
                                        </p:attrNameLst>
                                      </p:cBhvr>
                                      <p:tavLst>
                                        <p:tav tm="0">
                                          <p:val>
                                            <p:strVal val="0-#ppt_w/2"/>
                                          </p:val>
                                        </p:tav>
                                        <p:tav tm="100000">
                                          <p:val>
                                            <p:strVal val="#ppt_x"/>
                                          </p:val>
                                        </p:tav>
                                      </p:tavLst>
                                    </p:anim>
                                    <p:anim calcmode="lin" valueType="num">
                                      <p:cBhvr additive="base">
                                        <p:cTn id="14" dur="500" fill="hold"/>
                                        <p:tgtEl>
                                          <p:spTgt spid="3277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2776"/>
                                        </p:tgtEl>
                                        <p:attrNameLst>
                                          <p:attrName>style.visibility</p:attrName>
                                        </p:attrNameLst>
                                      </p:cBhvr>
                                      <p:to>
                                        <p:strVal val="visible"/>
                                      </p:to>
                                    </p:set>
                                    <p:anim calcmode="lin" valueType="num">
                                      <p:cBhvr additive="base">
                                        <p:cTn id="19" dur="500" fill="hold"/>
                                        <p:tgtEl>
                                          <p:spTgt spid="32776"/>
                                        </p:tgtEl>
                                        <p:attrNameLst>
                                          <p:attrName>ppt_x</p:attrName>
                                        </p:attrNameLst>
                                      </p:cBhvr>
                                      <p:tavLst>
                                        <p:tav tm="0">
                                          <p:val>
                                            <p:strVal val="0-#ppt_w/2"/>
                                          </p:val>
                                        </p:tav>
                                        <p:tav tm="100000">
                                          <p:val>
                                            <p:strVal val="#ppt_x"/>
                                          </p:val>
                                        </p:tav>
                                      </p:tavLst>
                                    </p:anim>
                                    <p:anim calcmode="lin" valueType="num">
                                      <p:cBhvr additive="base">
                                        <p:cTn id="20" dur="500" fill="hold"/>
                                        <p:tgtEl>
                                          <p:spTgt spid="3277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2778"/>
                                        </p:tgtEl>
                                        <p:attrNameLst>
                                          <p:attrName>style.visibility</p:attrName>
                                        </p:attrNameLst>
                                      </p:cBhvr>
                                      <p:to>
                                        <p:strVal val="visible"/>
                                      </p:to>
                                    </p:set>
                                    <p:anim calcmode="lin" valueType="num">
                                      <p:cBhvr additive="base">
                                        <p:cTn id="25" dur="500" fill="hold"/>
                                        <p:tgtEl>
                                          <p:spTgt spid="32778"/>
                                        </p:tgtEl>
                                        <p:attrNameLst>
                                          <p:attrName>ppt_x</p:attrName>
                                        </p:attrNameLst>
                                      </p:cBhvr>
                                      <p:tavLst>
                                        <p:tav tm="0">
                                          <p:val>
                                            <p:strVal val="0-#ppt_w/2"/>
                                          </p:val>
                                        </p:tav>
                                        <p:tav tm="100000">
                                          <p:val>
                                            <p:strVal val="#ppt_x"/>
                                          </p:val>
                                        </p:tav>
                                      </p:tavLst>
                                    </p:anim>
                                    <p:anim calcmode="lin" valueType="num">
                                      <p:cBhvr additive="base">
                                        <p:cTn id="26" dur="500" fill="hold"/>
                                        <p:tgtEl>
                                          <p:spTgt spid="3277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2777"/>
                                        </p:tgtEl>
                                        <p:attrNameLst>
                                          <p:attrName>style.visibility</p:attrName>
                                        </p:attrNameLst>
                                      </p:cBhvr>
                                      <p:to>
                                        <p:strVal val="visible"/>
                                      </p:to>
                                    </p:set>
                                    <p:anim calcmode="lin" valueType="num">
                                      <p:cBhvr additive="base">
                                        <p:cTn id="31" dur="500" fill="hold"/>
                                        <p:tgtEl>
                                          <p:spTgt spid="32777"/>
                                        </p:tgtEl>
                                        <p:attrNameLst>
                                          <p:attrName>ppt_x</p:attrName>
                                        </p:attrNameLst>
                                      </p:cBhvr>
                                      <p:tavLst>
                                        <p:tav tm="0">
                                          <p:val>
                                            <p:strVal val="0-#ppt_w/2"/>
                                          </p:val>
                                        </p:tav>
                                        <p:tav tm="100000">
                                          <p:val>
                                            <p:strVal val="#ppt_x"/>
                                          </p:val>
                                        </p:tav>
                                      </p:tavLst>
                                    </p:anim>
                                    <p:anim calcmode="lin" valueType="num">
                                      <p:cBhvr additive="base">
                                        <p:cTn id="32" dur="500" fill="hold"/>
                                        <p:tgtEl>
                                          <p:spTgt spid="3277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2779"/>
                                        </p:tgtEl>
                                        <p:attrNameLst>
                                          <p:attrName>style.visibility</p:attrName>
                                        </p:attrNameLst>
                                      </p:cBhvr>
                                      <p:to>
                                        <p:strVal val="visible"/>
                                      </p:to>
                                    </p:set>
                                    <p:anim calcmode="lin" valueType="num">
                                      <p:cBhvr additive="base">
                                        <p:cTn id="37" dur="500" fill="hold"/>
                                        <p:tgtEl>
                                          <p:spTgt spid="32779"/>
                                        </p:tgtEl>
                                        <p:attrNameLst>
                                          <p:attrName>ppt_x</p:attrName>
                                        </p:attrNameLst>
                                      </p:cBhvr>
                                      <p:tavLst>
                                        <p:tav tm="0">
                                          <p:val>
                                            <p:strVal val="0-#ppt_w/2"/>
                                          </p:val>
                                        </p:tav>
                                        <p:tav tm="100000">
                                          <p:val>
                                            <p:strVal val="#ppt_x"/>
                                          </p:val>
                                        </p:tav>
                                      </p:tavLst>
                                    </p:anim>
                                    <p:anim calcmode="lin" valueType="num">
                                      <p:cBhvr additive="base">
                                        <p:cTn id="38" dur="500" fill="hold"/>
                                        <p:tgtEl>
                                          <p:spTgt spid="3277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animBg="1"/>
      <p:bldP spid="32775" grpId="0" animBg="1"/>
      <p:bldP spid="32776" grpId="0" animBg="1"/>
      <p:bldP spid="32777" grpId="0" animBg="1"/>
      <p:bldP spid="32778" grpId="0" animBg="1"/>
      <p:bldP spid="3277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Line 2"/>
          <p:cNvSpPr>
            <a:spLocks noChangeShapeType="1"/>
          </p:cNvSpPr>
          <p:nvPr/>
        </p:nvSpPr>
        <p:spPr bwMode="auto">
          <a:xfrm flipV="1">
            <a:off x="3505200" y="4267200"/>
            <a:ext cx="0" cy="1676400"/>
          </a:xfrm>
          <a:prstGeom prst="line">
            <a:avLst/>
          </a:prstGeom>
          <a:noFill/>
          <a:ln w="9525">
            <a:solidFill>
              <a:schemeClr val="tx1"/>
            </a:solidFill>
            <a:round/>
            <a:headEnd/>
            <a:tailEnd/>
          </a:ln>
        </p:spPr>
        <p:txBody>
          <a:bodyPr/>
          <a:lstStyle/>
          <a:p>
            <a:endParaRPr lang="en-AU"/>
          </a:p>
        </p:txBody>
      </p:sp>
      <p:sp>
        <p:nvSpPr>
          <p:cNvPr id="29699" name="Line 3"/>
          <p:cNvSpPr>
            <a:spLocks noChangeShapeType="1"/>
          </p:cNvSpPr>
          <p:nvPr/>
        </p:nvSpPr>
        <p:spPr bwMode="auto">
          <a:xfrm>
            <a:off x="3886200" y="4343400"/>
            <a:ext cx="0" cy="1600200"/>
          </a:xfrm>
          <a:prstGeom prst="line">
            <a:avLst/>
          </a:prstGeom>
          <a:noFill/>
          <a:ln w="9525">
            <a:solidFill>
              <a:schemeClr val="tx1"/>
            </a:solidFill>
            <a:round/>
            <a:headEnd/>
            <a:tailEnd/>
          </a:ln>
        </p:spPr>
        <p:txBody>
          <a:bodyPr/>
          <a:lstStyle/>
          <a:p>
            <a:endParaRPr lang="en-AU"/>
          </a:p>
        </p:txBody>
      </p:sp>
      <p:sp>
        <p:nvSpPr>
          <p:cNvPr id="29700" name="Line 4"/>
          <p:cNvSpPr>
            <a:spLocks noChangeShapeType="1"/>
          </p:cNvSpPr>
          <p:nvPr/>
        </p:nvSpPr>
        <p:spPr bwMode="auto">
          <a:xfrm>
            <a:off x="3886200" y="4343400"/>
            <a:ext cx="4724400" cy="0"/>
          </a:xfrm>
          <a:prstGeom prst="line">
            <a:avLst/>
          </a:prstGeom>
          <a:noFill/>
          <a:ln w="9525">
            <a:solidFill>
              <a:schemeClr val="tx1"/>
            </a:solidFill>
            <a:round/>
            <a:headEnd/>
            <a:tailEnd/>
          </a:ln>
        </p:spPr>
        <p:txBody>
          <a:bodyPr/>
          <a:lstStyle/>
          <a:p>
            <a:endParaRPr lang="en-AU"/>
          </a:p>
        </p:txBody>
      </p:sp>
      <p:sp>
        <p:nvSpPr>
          <p:cNvPr id="29701" name="Line 5"/>
          <p:cNvSpPr>
            <a:spLocks noChangeShapeType="1"/>
          </p:cNvSpPr>
          <p:nvPr/>
        </p:nvSpPr>
        <p:spPr bwMode="auto">
          <a:xfrm>
            <a:off x="3886200" y="3962400"/>
            <a:ext cx="4724400" cy="0"/>
          </a:xfrm>
          <a:prstGeom prst="line">
            <a:avLst/>
          </a:prstGeom>
          <a:noFill/>
          <a:ln w="9525">
            <a:solidFill>
              <a:schemeClr val="tx1"/>
            </a:solidFill>
            <a:round/>
            <a:headEnd/>
            <a:tailEnd/>
          </a:ln>
        </p:spPr>
        <p:txBody>
          <a:bodyPr/>
          <a:lstStyle/>
          <a:p>
            <a:endParaRPr lang="en-AU"/>
          </a:p>
        </p:txBody>
      </p:sp>
      <p:sp>
        <p:nvSpPr>
          <p:cNvPr id="29702" name="Line 6"/>
          <p:cNvSpPr>
            <a:spLocks noChangeShapeType="1"/>
          </p:cNvSpPr>
          <p:nvPr/>
        </p:nvSpPr>
        <p:spPr bwMode="auto">
          <a:xfrm flipV="1">
            <a:off x="3886200" y="3276600"/>
            <a:ext cx="0" cy="685800"/>
          </a:xfrm>
          <a:prstGeom prst="line">
            <a:avLst/>
          </a:prstGeom>
          <a:noFill/>
          <a:ln w="9525">
            <a:solidFill>
              <a:schemeClr val="tx1"/>
            </a:solidFill>
            <a:round/>
            <a:headEnd/>
            <a:tailEnd/>
          </a:ln>
        </p:spPr>
        <p:txBody>
          <a:bodyPr/>
          <a:lstStyle/>
          <a:p>
            <a:endParaRPr lang="en-AU"/>
          </a:p>
        </p:txBody>
      </p:sp>
      <p:sp>
        <p:nvSpPr>
          <p:cNvPr id="29703" name="Line 7"/>
          <p:cNvSpPr>
            <a:spLocks noChangeShapeType="1"/>
          </p:cNvSpPr>
          <p:nvPr/>
        </p:nvSpPr>
        <p:spPr bwMode="auto">
          <a:xfrm>
            <a:off x="3886200" y="3276600"/>
            <a:ext cx="3733800" cy="0"/>
          </a:xfrm>
          <a:prstGeom prst="line">
            <a:avLst/>
          </a:prstGeom>
          <a:noFill/>
          <a:ln w="9525">
            <a:solidFill>
              <a:schemeClr val="tx1"/>
            </a:solidFill>
            <a:round/>
            <a:headEnd/>
            <a:tailEnd/>
          </a:ln>
        </p:spPr>
        <p:txBody>
          <a:bodyPr/>
          <a:lstStyle/>
          <a:p>
            <a:endParaRPr lang="en-AU"/>
          </a:p>
        </p:txBody>
      </p:sp>
      <p:sp>
        <p:nvSpPr>
          <p:cNvPr id="29704" name="Line 8"/>
          <p:cNvSpPr>
            <a:spLocks noChangeShapeType="1"/>
          </p:cNvSpPr>
          <p:nvPr/>
        </p:nvSpPr>
        <p:spPr bwMode="auto">
          <a:xfrm>
            <a:off x="3886200" y="2819400"/>
            <a:ext cx="3810000" cy="0"/>
          </a:xfrm>
          <a:prstGeom prst="line">
            <a:avLst/>
          </a:prstGeom>
          <a:noFill/>
          <a:ln w="9525">
            <a:solidFill>
              <a:schemeClr val="tx1"/>
            </a:solidFill>
            <a:round/>
            <a:headEnd/>
            <a:tailEnd/>
          </a:ln>
        </p:spPr>
        <p:txBody>
          <a:bodyPr/>
          <a:lstStyle/>
          <a:p>
            <a:endParaRPr lang="en-AU"/>
          </a:p>
        </p:txBody>
      </p:sp>
      <p:sp>
        <p:nvSpPr>
          <p:cNvPr id="29705" name="Line 9"/>
          <p:cNvSpPr>
            <a:spLocks noChangeShapeType="1"/>
          </p:cNvSpPr>
          <p:nvPr/>
        </p:nvSpPr>
        <p:spPr bwMode="auto">
          <a:xfrm flipV="1">
            <a:off x="3505200" y="3581400"/>
            <a:ext cx="0" cy="685800"/>
          </a:xfrm>
          <a:prstGeom prst="line">
            <a:avLst/>
          </a:prstGeom>
          <a:noFill/>
          <a:ln w="9525">
            <a:solidFill>
              <a:schemeClr val="tx1"/>
            </a:solidFill>
            <a:round/>
            <a:headEnd/>
            <a:tailEnd/>
          </a:ln>
        </p:spPr>
        <p:txBody>
          <a:bodyPr/>
          <a:lstStyle/>
          <a:p>
            <a:endParaRPr lang="en-AU"/>
          </a:p>
        </p:txBody>
      </p:sp>
      <p:sp>
        <p:nvSpPr>
          <p:cNvPr id="29706" name="Line 10"/>
          <p:cNvSpPr>
            <a:spLocks noChangeShapeType="1"/>
          </p:cNvSpPr>
          <p:nvPr/>
        </p:nvSpPr>
        <p:spPr bwMode="auto">
          <a:xfrm flipH="1">
            <a:off x="1143000" y="3581400"/>
            <a:ext cx="2362200" cy="0"/>
          </a:xfrm>
          <a:prstGeom prst="line">
            <a:avLst/>
          </a:prstGeom>
          <a:noFill/>
          <a:ln w="9525">
            <a:solidFill>
              <a:schemeClr val="tx1"/>
            </a:solidFill>
            <a:round/>
            <a:headEnd/>
            <a:tailEnd/>
          </a:ln>
        </p:spPr>
        <p:txBody>
          <a:bodyPr/>
          <a:lstStyle/>
          <a:p>
            <a:endParaRPr lang="en-AU"/>
          </a:p>
        </p:txBody>
      </p:sp>
      <p:sp>
        <p:nvSpPr>
          <p:cNvPr id="29707" name="Line 11"/>
          <p:cNvSpPr>
            <a:spLocks noChangeShapeType="1"/>
          </p:cNvSpPr>
          <p:nvPr/>
        </p:nvSpPr>
        <p:spPr bwMode="auto">
          <a:xfrm flipH="1">
            <a:off x="990600" y="3200400"/>
            <a:ext cx="2514600" cy="0"/>
          </a:xfrm>
          <a:prstGeom prst="line">
            <a:avLst/>
          </a:prstGeom>
          <a:noFill/>
          <a:ln w="9525">
            <a:solidFill>
              <a:schemeClr val="tx1"/>
            </a:solidFill>
            <a:round/>
            <a:headEnd/>
            <a:tailEnd/>
          </a:ln>
        </p:spPr>
        <p:txBody>
          <a:bodyPr/>
          <a:lstStyle/>
          <a:p>
            <a:endParaRPr lang="en-AU"/>
          </a:p>
        </p:txBody>
      </p:sp>
      <p:sp>
        <p:nvSpPr>
          <p:cNvPr id="29708" name="Line 12"/>
          <p:cNvSpPr>
            <a:spLocks noChangeShapeType="1"/>
          </p:cNvSpPr>
          <p:nvPr/>
        </p:nvSpPr>
        <p:spPr bwMode="auto">
          <a:xfrm flipV="1">
            <a:off x="3505200" y="1447800"/>
            <a:ext cx="0" cy="1752600"/>
          </a:xfrm>
          <a:prstGeom prst="line">
            <a:avLst/>
          </a:prstGeom>
          <a:noFill/>
          <a:ln w="9525">
            <a:solidFill>
              <a:schemeClr val="tx1"/>
            </a:solidFill>
            <a:round/>
            <a:headEnd/>
            <a:tailEnd/>
          </a:ln>
        </p:spPr>
        <p:txBody>
          <a:bodyPr/>
          <a:lstStyle/>
          <a:p>
            <a:endParaRPr lang="en-AU"/>
          </a:p>
        </p:txBody>
      </p:sp>
      <p:sp>
        <p:nvSpPr>
          <p:cNvPr id="29709" name="Line 13"/>
          <p:cNvSpPr>
            <a:spLocks noChangeShapeType="1"/>
          </p:cNvSpPr>
          <p:nvPr/>
        </p:nvSpPr>
        <p:spPr bwMode="auto">
          <a:xfrm flipV="1">
            <a:off x="3886200" y="1295400"/>
            <a:ext cx="0" cy="1524000"/>
          </a:xfrm>
          <a:prstGeom prst="line">
            <a:avLst/>
          </a:prstGeom>
          <a:noFill/>
          <a:ln w="9525">
            <a:solidFill>
              <a:schemeClr val="tx1"/>
            </a:solidFill>
            <a:round/>
            <a:headEnd/>
            <a:tailEnd/>
          </a:ln>
        </p:spPr>
        <p:txBody>
          <a:bodyPr/>
          <a:lstStyle/>
          <a:p>
            <a:endParaRPr lang="en-AU"/>
          </a:p>
        </p:txBody>
      </p:sp>
      <p:sp>
        <p:nvSpPr>
          <p:cNvPr id="29710" name="Line 14"/>
          <p:cNvSpPr>
            <a:spLocks noChangeShapeType="1"/>
          </p:cNvSpPr>
          <p:nvPr/>
        </p:nvSpPr>
        <p:spPr bwMode="auto">
          <a:xfrm>
            <a:off x="3886200" y="1295400"/>
            <a:ext cx="3276600" cy="0"/>
          </a:xfrm>
          <a:prstGeom prst="line">
            <a:avLst/>
          </a:prstGeom>
          <a:noFill/>
          <a:ln w="9525">
            <a:solidFill>
              <a:schemeClr val="tx1"/>
            </a:solidFill>
            <a:round/>
            <a:headEnd/>
            <a:tailEnd/>
          </a:ln>
        </p:spPr>
        <p:txBody>
          <a:bodyPr/>
          <a:lstStyle/>
          <a:p>
            <a:endParaRPr lang="en-AU"/>
          </a:p>
        </p:txBody>
      </p:sp>
      <p:sp>
        <p:nvSpPr>
          <p:cNvPr id="29711" name="Line 15"/>
          <p:cNvSpPr>
            <a:spLocks noChangeShapeType="1"/>
          </p:cNvSpPr>
          <p:nvPr/>
        </p:nvSpPr>
        <p:spPr bwMode="auto">
          <a:xfrm>
            <a:off x="3886200" y="914400"/>
            <a:ext cx="3657600" cy="0"/>
          </a:xfrm>
          <a:prstGeom prst="line">
            <a:avLst/>
          </a:prstGeom>
          <a:noFill/>
          <a:ln w="9525">
            <a:solidFill>
              <a:schemeClr val="tx1"/>
            </a:solidFill>
            <a:round/>
            <a:headEnd/>
            <a:tailEnd/>
          </a:ln>
        </p:spPr>
        <p:txBody>
          <a:bodyPr/>
          <a:lstStyle/>
          <a:p>
            <a:endParaRPr lang="en-AU"/>
          </a:p>
        </p:txBody>
      </p:sp>
      <p:sp>
        <p:nvSpPr>
          <p:cNvPr id="29712" name="Line 16"/>
          <p:cNvSpPr>
            <a:spLocks noChangeShapeType="1"/>
          </p:cNvSpPr>
          <p:nvPr/>
        </p:nvSpPr>
        <p:spPr bwMode="auto">
          <a:xfrm flipV="1">
            <a:off x="3886200" y="228600"/>
            <a:ext cx="0" cy="685800"/>
          </a:xfrm>
          <a:prstGeom prst="line">
            <a:avLst/>
          </a:prstGeom>
          <a:noFill/>
          <a:ln w="9525">
            <a:solidFill>
              <a:schemeClr val="tx1"/>
            </a:solidFill>
            <a:round/>
            <a:headEnd/>
            <a:tailEnd/>
          </a:ln>
        </p:spPr>
        <p:txBody>
          <a:bodyPr/>
          <a:lstStyle/>
          <a:p>
            <a:endParaRPr lang="en-AU"/>
          </a:p>
        </p:txBody>
      </p:sp>
      <p:sp>
        <p:nvSpPr>
          <p:cNvPr id="16401" name="Rectangle 17"/>
          <p:cNvSpPr>
            <a:spLocks noChangeArrowheads="1"/>
          </p:cNvSpPr>
          <p:nvPr/>
        </p:nvSpPr>
        <p:spPr bwMode="auto">
          <a:xfrm>
            <a:off x="4114800" y="533400"/>
            <a:ext cx="1143000" cy="38100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anchor="ctr"/>
          <a:lstStyle/>
          <a:p>
            <a:pPr algn="ctr"/>
            <a:r>
              <a:rPr lang="fr-FR"/>
              <a:t>POSTE</a:t>
            </a:r>
            <a:endParaRPr lang="en-GB"/>
          </a:p>
        </p:txBody>
      </p:sp>
      <p:sp>
        <p:nvSpPr>
          <p:cNvPr id="16402" name="Rectangle 18"/>
          <p:cNvSpPr>
            <a:spLocks noChangeArrowheads="1"/>
          </p:cNvSpPr>
          <p:nvPr/>
        </p:nvSpPr>
        <p:spPr bwMode="auto">
          <a:xfrm>
            <a:off x="3886200" y="2286000"/>
            <a:ext cx="1295400" cy="533400"/>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wrap="none" anchor="ctr"/>
          <a:lstStyle/>
          <a:p>
            <a:pPr algn="ctr"/>
            <a:r>
              <a:rPr lang="fr-FR"/>
              <a:t>BANQUE</a:t>
            </a:r>
            <a:endParaRPr lang="en-GB"/>
          </a:p>
        </p:txBody>
      </p:sp>
      <p:sp>
        <p:nvSpPr>
          <p:cNvPr id="16403" name="Rectangle 19"/>
          <p:cNvSpPr>
            <a:spLocks noChangeArrowheads="1"/>
          </p:cNvSpPr>
          <p:nvPr/>
        </p:nvSpPr>
        <p:spPr bwMode="auto">
          <a:xfrm>
            <a:off x="1371600" y="2286000"/>
            <a:ext cx="1447800" cy="9144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fr-FR"/>
              <a:t>CINEMA</a:t>
            </a:r>
            <a:endParaRPr lang="en-GB"/>
          </a:p>
        </p:txBody>
      </p:sp>
      <p:sp>
        <p:nvSpPr>
          <p:cNvPr id="16404" name="Rectangle 20"/>
          <p:cNvSpPr>
            <a:spLocks noChangeArrowheads="1"/>
          </p:cNvSpPr>
          <p:nvPr/>
        </p:nvSpPr>
        <p:spPr bwMode="auto">
          <a:xfrm>
            <a:off x="6019800" y="2133600"/>
            <a:ext cx="1752600" cy="685800"/>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none" anchor="ctr"/>
          <a:lstStyle/>
          <a:p>
            <a:pPr algn="ctr"/>
            <a:r>
              <a:rPr lang="fr-FR"/>
              <a:t>CHATEAU</a:t>
            </a:r>
            <a:endParaRPr lang="en-GB"/>
          </a:p>
        </p:txBody>
      </p:sp>
      <p:sp>
        <p:nvSpPr>
          <p:cNvPr id="16405" name="Rectangle 21"/>
          <p:cNvSpPr>
            <a:spLocks noChangeArrowheads="1"/>
          </p:cNvSpPr>
          <p:nvPr/>
        </p:nvSpPr>
        <p:spPr bwMode="auto">
          <a:xfrm>
            <a:off x="4191000" y="3505200"/>
            <a:ext cx="3733800" cy="45720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ctr"/>
            <a:r>
              <a:rPr lang="fr-FR"/>
              <a:t>CENTRE COMMERCIAL</a:t>
            </a:r>
            <a:endParaRPr lang="en-GB"/>
          </a:p>
        </p:txBody>
      </p:sp>
      <p:sp>
        <p:nvSpPr>
          <p:cNvPr id="29718" name="Line 22"/>
          <p:cNvSpPr>
            <a:spLocks noChangeShapeType="1"/>
          </p:cNvSpPr>
          <p:nvPr/>
        </p:nvSpPr>
        <p:spPr bwMode="auto">
          <a:xfrm flipH="1">
            <a:off x="990600" y="1447800"/>
            <a:ext cx="2514600" cy="0"/>
          </a:xfrm>
          <a:prstGeom prst="line">
            <a:avLst/>
          </a:prstGeom>
          <a:noFill/>
          <a:ln w="9525">
            <a:solidFill>
              <a:schemeClr val="tx1"/>
            </a:solidFill>
            <a:round/>
            <a:headEnd/>
            <a:tailEnd/>
          </a:ln>
        </p:spPr>
        <p:txBody>
          <a:bodyPr/>
          <a:lstStyle/>
          <a:p>
            <a:endParaRPr lang="en-AU"/>
          </a:p>
        </p:txBody>
      </p:sp>
      <p:sp>
        <p:nvSpPr>
          <p:cNvPr id="29719" name="Line 23"/>
          <p:cNvSpPr>
            <a:spLocks noChangeShapeType="1"/>
          </p:cNvSpPr>
          <p:nvPr/>
        </p:nvSpPr>
        <p:spPr bwMode="auto">
          <a:xfrm flipH="1">
            <a:off x="762000" y="1066800"/>
            <a:ext cx="2667000" cy="0"/>
          </a:xfrm>
          <a:prstGeom prst="line">
            <a:avLst/>
          </a:prstGeom>
          <a:noFill/>
          <a:ln w="9525">
            <a:solidFill>
              <a:schemeClr val="tx1"/>
            </a:solidFill>
            <a:round/>
            <a:headEnd/>
            <a:tailEnd/>
          </a:ln>
        </p:spPr>
        <p:txBody>
          <a:bodyPr/>
          <a:lstStyle/>
          <a:p>
            <a:endParaRPr lang="en-AU"/>
          </a:p>
        </p:txBody>
      </p:sp>
      <p:sp>
        <p:nvSpPr>
          <p:cNvPr id="29720" name="Line 24"/>
          <p:cNvSpPr>
            <a:spLocks noChangeShapeType="1"/>
          </p:cNvSpPr>
          <p:nvPr/>
        </p:nvSpPr>
        <p:spPr bwMode="auto">
          <a:xfrm flipV="1">
            <a:off x="3429000" y="152400"/>
            <a:ext cx="0" cy="914400"/>
          </a:xfrm>
          <a:prstGeom prst="line">
            <a:avLst/>
          </a:prstGeom>
          <a:noFill/>
          <a:ln w="9525">
            <a:solidFill>
              <a:schemeClr val="tx1"/>
            </a:solidFill>
            <a:round/>
            <a:headEnd/>
            <a:tailEnd/>
          </a:ln>
        </p:spPr>
        <p:txBody>
          <a:bodyPr/>
          <a:lstStyle/>
          <a:p>
            <a:endParaRPr lang="en-AU"/>
          </a:p>
        </p:txBody>
      </p:sp>
      <p:sp>
        <p:nvSpPr>
          <p:cNvPr id="16409" name="Rectangle 25"/>
          <p:cNvSpPr>
            <a:spLocks noChangeArrowheads="1"/>
          </p:cNvSpPr>
          <p:nvPr/>
        </p:nvSpPr>
        <p:spPr bwMode="auto">
          <a:xfrm>
            <a:off x="1828800" y="533400"/>
            <a:ext cx="1600200" cy="5334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r>
              <a:rPr lang="fr-FR"/>
              <a:t>MUSEE</a:t>
            </a:r>
            <a:endParaRPr lang="en-GB"/>
          </a:p>
        </p:txBody>
      </p:sp>
      <p:sp>
        <p:nvSpPr>
          <p:cNvPr id="16410" name="Text Box 26"/>
          <p:cNvSpPr txBox="1">
            <a:spLocks noChangeArrowheads="1"/>
          </p:cNvSpPr>
          <p:nvPr/>
        </p:nvSpPr>
        <p:spPr bwMode="auto">
          <a:xfrm>
            <a:off x="1857356" y="6019800"/>
            <a:ext cx="5500726" cy="646331"/>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fr-FR" sz="3600" smtClean="0"/>
              <a:t>Pour aller à </a:t>
            </a:r>
            <a:r>
              <a:rPr lang="fr-FR" sz="3600"/>
              <a:t>…. ?</a:t>
            </a:r>
            <a:endParaRPr lang="en-GB"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410"/>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drumroll.wav"/>
                                        </p:tgtEl>
                                      </p:cMediaNode>
                                    </p:audio>
                                  </p:sub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401"/>
                                        </p:tgtEl>
                                        <p:attrNameLst>
                                          <p:attrName>style.visibility</p:attrName>
                                        </p:attrNameLst>
                                      </p:cBhvr>
                                      <p:to>
                                        <p:strVal val="visible"/>
                                      </p:to>
                                    </p:set>
                                    <p:anim calcmode="lin" valueType="num">
                                      <p:cBhvr additive="base">
                                        <p:cTn id="11" dur="500" fill="hold"/>
                                        <p:tgtEl>
                                          <p:spTgt spid="16401"/>
                                        </p:tgtEl>
                                        <p:attrNameLst>
                                          <p:attrName>ppt_x</p:attrName>
                                        </p:attrNameLst>
                                      </p:cBhvr>
                                      <p:tavLst>
                                        <p:tav tm="0">
                                          <p:val>
                                            <p:strVal val="#ppt_x"/>
                                          </p:val>
                                        </p:tav>
                                        <p:tav tm="100000">
                                          <p:val>
                                            <p:strVal val="#ppt_x"/>
                                          </p:val>
                                        </p:tav>
                                      </p:tavLst>
                                    </p:anim>
                                    <p:anim calcmode="lin" valueType="num">
                                      <p:cBhvr additive="base">
                                        <p:cTn id="12" dur="500" fill="hold"/>
                                        <p:tgtEl>
                                          <p:spTgt spid="1640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6403"/>
                                        </p:tgtEl>
                                        <p:attrNameLst>
                                          <p:attrName>style.visibility</p:attrName>
                                        </p:attrNameLst>
                                      </p:cBhvr>
                                      <p:to>
                                        <p:strVal val="visible"/>
                                      </p:to>
                                    </p:set>
                                    <p:anim calcmode="lin" valueType="num">
                                      <p:cBhvr additive="base">
                                        <p:cTn id="17" dur="500" fill="hold"/>
                                        <p:tgtEl>
                                          <p:spTgt spid="16403"/>
                                        </p:tgtEl>
                                        <p:attrNameLst>
                                          <p:attrName>ppt_x</p:attrName>
                                        </p:attrNameLst>
                                      </p:cBhvr>
                                      <p:tavLst>
                                        <p:tav tm="0">
                                          <p:val>
                                            <p:strVal val="1+#ppt_w/2"/>
                                          </p:val>
                                        </p:tav>
                                        <p:tav tm="100000">
                                          <p:val>
                                            <p:strVal val="#ppt_x"/>
                                          </p:val>
                                        </p:tav>
                                      </p:tavLst>
                                    </p:anim>
                                    <p:anim calcmode="lin" valueType="num">
                                      <p:cBhvr additive="base">
                                        <p:cTn id="18" dur="500" fill="hold"/>
                                        <p:tgtEl>
                                          <p:spTgt spid="1640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16402"/>
                                        </p:tgtEl>
                                        <p:attrNameLst>
                                          <p:attrName>style.visibility</p:attrName>
                                        </p:attrNameLst>
                                      </p:cBhvr>
                                      <p:to>
                                        <p:strVal val="visible"/>
                                      </p:to>
                                    </p:set>
                                    <p:anim calcmode="lin" valueType="num">
                                      <p:cBhvr additive="base">
                                        <p:cTn id="23" dur="500" fill="hold"/>
                                        <p:tgtEl>
                                          <p:spTgt spid="16402"/>
                                        </p:tgtEl>
                                        <p:attrNameLst>
                                          <p:attrName>ppt_x</p:attrName>
                                        </p:attrNameLst>
                                      </p:cBhvr>
                                      <p:tavLst>
                                        <p:tav tm="0">
                                          <p:val>
                                            <p:strVal val="0-#ppt_w/2"/>
                                          </p:val>
                                        </p:tav>
                                        <p:tav tm="100000">
                                          <p:val>
                                            <p:strVal val="#ppt_x"/>
                                          </p:val>
                                        </p:tav>
                                      </p:tavLst>
                                    </p:anim>
                                    <p:anim calcmode="lin" valueType="num">
                                      <p:cBhvr additive="base">
                                        <p:cTn id="24" dur="500" fill="hold"/>
                                        <p:tgtEl>
                                          <p:spTgt spid="16402"/>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16404"/>
                                        </p:tgtEl>
                                        <p:attrNameLst>
                                          <p:attrName>style.visibility</p:attrName>
                                        </p:attrNameLst>
                                      </p:cBhvr>
                                      <p:to>
                                        <p:strVal val="visible"/>
                                      </p:to>
                                    </p:set>
                                    <p:anim calcmode="lin" valueType="num">
                                      <p:cBhvr additive="base">
                                        <p:cTn id="29" dur="500" fill="hold"/>
                                        <p:tgtEl>
                                          <p:spTgt spid="16404"/>
                                        </p:tgtEl>
                                        <p:attrNameLst>
                                          <p:attrName>ppt_x</p:attrName>
                                        </p:attrNameLst>
                                      </p:cBhvr>
                                      <p:tavLst>
                                        <p:tav tm="0">
                                          <p:val>
                                            <p:strVal val="#ppt_x"/>
                                          </p:val>
                                        </p:tav>
                                        <p:tav tm="100000">
                                          <p:val>
                                            <p:strVal val="#ppt_x"/>
                                          </p:val>
                                        </p:tav>
                                      </p:tavLst>
                                    </p:anim>
                                    <p:anim calcmode="lin" valueType="num">
                                      <p:cBhvr additive="base">
                                        <p:cTn id="30" dur="500" fill="hold"/>
                                        <p:tgtEl>
                                          <p:spTgt spid="16404"/>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6405"/>
                                        </p:tgtEl>
                                        <p:attrNameLst>
                                          <p:attrName>style.visibility</p:attrName>
                                        </p:attrNameLst>
                                      </p:cBhvr>
                                      <p:to>
                                        <p:strVal val="visible"/>
                                      </p:to>
                                    </p:set>
                                    <p:anim calcmode="lin" valueType="num">
                                      <p:cBhvr additive="base">
                                        <p:cTn id="35" dur="500" fill="hold"/>
                                        <p:tgtEl>
                                          <p:spTgt spid="16405"/>
                                        </p:tgtEl>
                                        <p:attrNameLst>
                                          <p:attrName>ppt_x</p:attrName>
                                        </p:attrNameLst>
                                      </p:cBhvr>
                                      <p:tavLst>
                                        <p:tav tm="0">
                                          <p:val>
                                            <p:strVal val="0-#ppt_w/2"/>
                                          </p:val>
                                        </p:tav>
                                        <p:tav tm="100000">
                                          <p:val>
                                            <p:strVal val="#ppt_x"/>
                                          </p:val>
                                        </p:tav>
                                      </p:tavLst>
                                    </p:anim>
                                    <p:anim calcmode="lin" valueType="num">
                                      <p:cBhvr additive="base">
                                        <p:cTn id="36" dur="500" fill="hold"/>
                                        <p:tgtEl>
                                          <p:spTgt spid="1640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409"/>
                                        </p:tgtEl>
                                        <p:attrNameLst>
                                          <p:attrName>style.visibility</p:attrName>
                                        </p:attrNameLst>
                                      </p:cBhvr>
                                      <p:to>
                                        <p:strVal val="visible"/>
                                      </p:to>
                                    </p:set>
                                    <p:anim calcmode="lin" valueType="num">
                                      <p:cBhvr additive="base">
                                        <p:cTn id="41" dur="500" fill="hold"/>
                                        <p:tgtEl>
                                          <p:spTgt spid="16409"/>
                                        </p:tgtEl>
                                        <p:attrNameLst>
                                          <p:attrName>ppt_x</p:attrName>
                                        </p:attrNameLst>
                                      </p:cBhvr>
                                      <p:tavLst>
                                        <p:tav tm="0">
                                          <p:val>
                                            <p:strVal val="0-#ppt_w/2"/>
                                          </p:val>
                                        </p:tav>
                                        <p:tav tm="100000">
                                          <p:val>
                                            <p:strVal val="#ppt_x"/>
                                          </p:val>
                                        </p:tav>
                                      </p:tavLst>
                                    </p:anim>
                                    <p:anim calcmode="lin" valueType="num">
                                      <p:cBhvr additive="base">
                                        <p:cTn id="42" dur="500" fill="hold"/>
                                        <p:tgtEl>
                                          <p:spTgt spid="164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1" grpId="0" animBg="1" autoUpdateAnimBg="0"/>
      <p:bldP spid="16402" grpId="0" animBg="1" autoUpdateAnimBg="0"/>
      <p:bldP spid="16403" grpId="0" animBg="1" autoUpdateAnimBg="0"/>
      <p:bldP spid="16404" grpId="0" animBg="1" autoUpdateAnimBg="0"/>
      <p:bldP spid="16405" grpId="0" animBg="1" autoUpdateAnimBg="0"/>
      <p:bldP spid="16409" grpId="0" animBg="1" autoUpdateAnimBg="0"/>
      <p:bldP spid="16410"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AU" smtClean="0"/>
              <a:t>Imperatives</a:t>
            </a:r>
            <a:endParaRPr lang="en-AU"/>
          </a:p>
        </p:txBody>
      </p:sp>
      <p:sp>
        <p:nvSpPr>
          <p:cNvPr id="3" name="Content Placeholder 2"/>
          <p:cNvSpPr>
            <a:spLocks noGrp="1"/>
          </p:cNvSpPr>
          <p:nvPr>
            <p:ph idx="1"/>
          </p:nvPr>
        </p:nvSpPr>
        <p:spPr>
          <a:xfrm>
            <a:off x="457200" y="1600200"/>
            <a:ext cx="8229600" cy="5043510"/>
          </a:xfrm>
        </p:spPr>
        <p:style>
          <a:lnRef idx="2">
            <a:schemeClr val="accent2"/>
          </a:lnRef>
          <a:fillRef idx="1">
            <a:schemeClr val="lt1"/>
          </a:fillRef>
          <a:effectRef idx="0">
            <a:schemeClr val="accent2"/>
          </a:effectRef>
          <a:fontRef idx="minor">
            <a:schemeClr val="dk1"/>
          </a:fontRef>
        </p:style>
        <p:txBody>
          <a:bodyPr>
            <a:normAutofit lnSpcReduction="10000"/>
          </a:bodyPr>
          <a:lstStyle/>
          <a:p>
            <a:r>
              <a:rPr lang="en-AU" smtClean="0"/>
              <a:t>The </a:t>
            </a:r>
            <a:r>
              <a:rPr lang="en-AU" b="1" smtClean="0">
                <a:solidFill>
                  <a:srgbClr val="FF0000"/>
                </a:solidFill>
              </a:rPr>
              <a:t>IMPERATIVE</a:t>
            </a:r>
            <a:r>
              <a:rPr lang="en-AU" smtClean="0"/>
              <a:t> is used when telling someone what to do or when giving instructions. </a:t>
            </a:r>
          </a:p>
          <a:p>
            <a:r>
              <a:rPr lang="en-AU" smtClean="0"/>
              <a:t>It is simply the ‘you’ part of the verb.</a:t>
            </a:r>
          </a:p>
          <a:p>
            <a:r>
              <a:rPr lang="en-AU" smtClean="0"/>
              <a:t>In French you need to decide whether to use the ‘</a:t>
            </a:r>
            <a:r>
              <a:rPr lang="en-AU" i="1" smtClean="0"/>
              <a:t>tu</a:t>
            </a:r>
            <a:r>
              <a:rPr lang="en-AU" smtClean="0"/>
              <a:t>’ form or the ‘</a:t>
            </a:r>
            <a:r>
              <a:rPr lang="en-AU" i="1" smtClean="0"/>
              <a:t>vous</a:t>
            </a:r>
            <a:r>
              <a:rPr lang="en-AU" smtClean="0"/>
              <a:t>’ form.  The ‘</a:t>
            </a:r>
            <a:r>
              <a:rPr lang="en-AU" i="1" smtClean="0"/>
              <a:t>tu</a:t>
            </a:r>
            <a:r>
              <a:rPr lang="en-AU" smtClean="0"/>
              <a:t>’ form is used for someone you know well and the ‘</a:t>
            </a:r>
            <a:r>
              <a:rPr lang="en-AU" i="1" smtClean="0"/>
              <a:t>vous</a:t>
            </a:r>
            <a:r>
              <a:rPr lang="en-AU" smtClean="0"/>
              <a:t>’ formal for someone older or someone you don’t know , and when you are speaking to more than one person. </a:t>
            </a:r>
          </a:p>
        </p:txBody>
      </p:sp>
      <p:pic>
        <p:nvPicPr>
          <p:cNvPr id="4" name="Picture 3" descr="C:\Users\Fiona\AppData\Local\Microsoft\Windows\Temporary Internet Files\Content.IE5\Z9AQFART\MCj04038930000[1].wmf"/>
          <p:cNvPicPr/>
          <p:nvPr/>
        </p:nvPicPr>
        <p:blipFill>
          <a:blip r:embed="rId3" cstate="print"/>
          <a:srcRect/>
          <a:stretch>
            <a:fillRect/>
          </a:stretch>
        </p:blipFill>
        <p:spPr bwMode="auto">
          <a:xfrm>
            <a:off x="7358082" y="357166"/>
            <a:ext cx="901789" cy="9272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FF0000"/>
          </a:solidFill>
        </p:spPr>
        <p:style>
          <a:lnRef idx="0">
            <a:schemeClr val="dk1"/>
          </a:lnRef>
          <a:fillRef idx="3">
            <a:schemeClr val="dk1"/>
          </a:fillRef>
          <a:effectRef idx="3">
            <a:schemeClr val="dk1"/>
          </a:effectRef>
          <a:fontRef idx="minor">
            <a:schemeClr val="lt1"/>
          </a:fontRef>
        </p:style>
        <p:txBody>
          <a:bodyPr/>
          <a:lstStyle/>
          <a:p>
            <a:r>
              <a:rPr lang="en-AU" smtClean="0"/>
              <a:t>la banque</a:t>
            </a:r>
            <a:endParaRPr lang="en-AU"/>
          </a:p>
        </p:txBody>
      </p:sp>
      <p:pic>
        <p:nvPicPr>
          <p:cNvPr id="65538" name="Picture 2" descr="la banque"/>
          <p:cNvPicPr>
            <a:picLocks noChangeAspect="1" noChangeArrowheads="1"/>
          </p:cNvPicPr>
          <p:nvPr/>
        </p:nvPicPr>
        <p:blipFill>
          <a:blip r:embed="rId3" cstate="print"/>
          <a:srcRect l="12960" t="20160" r="15761" b="13601"/>
          <a:stretch>
            <a:fillRect/>
          </a:stretch>
        </p:blipFill>
        <p:spPr bwMode="auto">
          <a:xfrm>
            <a:off x="251520" y="2060848"/>
            <a:ext cx="6095633" cy="4248472"/>
          </a:xfrm>
          <a:prstGeom prst="rect">
            <a:avLst/>
          </a:prstGeom>
          <a:noFill/>
        </p:spPr>
      </p:pic>
      <p:pic>
        <p:nvPicPr>
          <p:cNvPr id="2050" name="Picture 2" descr="C:\Users\Fiona\AppData\Local\Microsoft\Windows\Temporary Internet Files\Content.IE5\HHI9ELQ1\MCj04338910000[1].png"/>
          <p:cNvPicPr>
            <a:picLocks noChangeAspect="1" noChangeArrowheads="1"/>
          </p:cNvPicPr>
          <p:nvPr/>
        </p:nvPicPr>
        <p:blipFill>
          <a:blip r:embed="rId4" cstate="print"/>
          <a:srcRect/>
          <a:stretch>
            <a:fillRect/>
          </a:stretch>
        </p:blipFill>
        <p:spPr bwMode="auto">
          <a:xfrm>
            <a:off x="6215074" y="2571744"/>
            <a:ext cx="2571768" cy="25717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strVal val="#ppt_w*0.05"/>
                                          </p:val>
                                        </p:tav>
                                        <p:tav tm="100000">
                                          <p:val>
                                            <p:strVal val="#ppt_w"/>
                                          </p:val>
                                        </p:tav>
                                      </p:tavLst>
                                    </p:anim>
                                    <p:anim calcmode="lin" valueType="num">
                                      <p:cBhvr>
                                        <p:cTn id="8" dur="500" fill="hold"/>
                                        <p:tgtEl>
                                          <p:spTgt spid="2050"/>
                                        </p:tgtEl>
                                        <p:attrNameLst>
                                          <p:attrName>ppt_h</p:attrName>
                                        </p:attrNameLst>
                                      </p:cBhvr>
                                      <p:tavLst>
                                        <p:tav tm="0">
                                          <p:val>
                                            <p:strVal val="#ppt_h"/>
                                          </p:val>
                                        </p:tav>
                                        <p:tav tm="100000">
                                          <p:val>
                                            <p:strVal val="#ppt_h"/>
                                          </p:val>
                                        </p:tav>
                                      </p:tavLst>
                                    </p:anim>
                                    <p:anim calcmode="lin" valueType="num">
                                      <p:cBhvr>
                                        <p:cTn id="9" dur="500" fill="hold"/>
                                        <p:tgtEl>
                                          <p:spTgt spid="2050"/>
                                        </p:tgtEl>
                                        <p:attrNameLst>
                                          <p:attrName>ppt_x</p:attrName>
                                        </p:attrNameLst>
                                      </p:cBhvr>
                                      <p:tavLst>
                                        <p:tav tm="0">
                                          <p:val>
                                            <p:strVal val="#ppt_x-.2"/>
                                          </p:val>
                                        </p:tav>
                                        <p:tav tm="100000">
                                          <p:val>
                                            <p:strVal val="#ppt_x"/>
                                          </p:val>
                                        </p:tav>
                                      </p:tavLst>
                                    </p:anim>
                                    <p:anim calcmode="lin" valueType="num">
                                      <p:cBhvr>
                                        <p:cTn id="10" dur="500" fill="hold"/>
                                        <p:tgtEl>
                                          <p:spTgt spid="2050"/>
                                        </p:tgtEl>
                                        <p:attrNameLst>
                                          <p:attrName>ppt_y</p:attrName>
                                        </p:attrNameLst>
                                      </p:cBhvr>
                                      <p:tavLst>
                                        <p:tav tm="0">
                                          <p:val>
                                            <p:strVal val="#ppt_y"/>
                                          </p:val>
                                        </p:tav>
                                        <p:tav tm="100000">
                                          <p:val>
                                            <p:strVal val="#ppt_y"/>
                                          </p:val>
                                        </p:tav>
                                      </p:tavLst>
                                    </p:anim>
                                    <p:animEffect transition="in" filter="fade">
                                      <p:cBhvr>
                                        <p:cTn id="11" dur="500"/>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4)">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85729"/>
            <a:ext cx="8229600" cy="4214842"/>
          </a:xfrm>
        </p:spPr>
        <p:style>
          <a:lnRef idx="2">
            <a:schemeClr val="accent2"/>
          </a:lnRef>
          <a:fillRef idx="1">
            <a:schemeClr val="lt1"/>
          </a:fillRef>
          <a:effectRef idx="0">
            <a:schemeClr val="accent2"/>
          </a:effectRef>
          <a:fontRef idx="minor">
            <a:schemeClr val="dk1"/>
          </a:fontRef>
        </p:style>
        <p:txBody>
          <a:bodyPr/>
          <a:lstStyle/>
          <a:p>
            <a:r>
              <a:rPr lang="en-AU" smtClean="0"/>
              <a:t>The Imperative is the same as the ‘</a:t>
            </a:r>
            <a:r>
              <a:rPr lang="en-AU" i="1" smtClean="0"/>
              <a:t>tu’</a:t>
            </a:r>
            <a:r>
              <a:rPr lang="en-AU" smtClean="0"/>
              <a:t> or ‘</a:t>
            </a:r>
            <a:r>
              <a:rPr lang="en-AU" i="1" smtClean="0"/>
              <a:t>vous</a:t>
            </a:r>
            <a:r>
              <a:rPr lang="en-AU" smtClean="0"/>
              <a:t>’ form of the present tense </a:t>
            </a:r>
            <a:r>
              <a:rPr lang="en-AU" b="1" smtClean="0">
                <a:solidFill>
                  <a:srgbClr val="FF0000"/>
                </a:solidFill>
              </a:rPr>
              <a:t>without</a:t>
            </a:r>
            <a:r>
              <a:rPr lang="en-AU" smtClean="0"/>
              <a:t> the ‘</a:t>
            </a:r>
            <a:r>
              <a:rPr lang="en-AU" i="1" smtClean="0"/>
              <a:t>tu</a:t>
            </a:r>
            <a:r>
              <a:rPr lang="en-AU" smtClean="0"/>
              <a:t>’ or ‘</a:t>
            </a:r>
            <a:r>
              <a:rPr lang="en-AU" i="1" smtClean="0"/>
              <a:t>vous</a:t>
            </a:r>
            <a:r>
              <a:rPr lang="en-AU" smtClean="0"/>
              <a:t>’. </a:t>
            </a:r>
          </a:p>
          <a:p>
            <a:r>
              <a:rPr lang="en-AU" b="1" smtClean="0"/>
              <a:t>FOR ‘</a:t>
            </a:r>
            <a:r>
              <a:rPr lang="en-AU" b="1" smtClean="0">
                <a:solidFill>
                  <a:srgbClr val="FF0000"/>
                </a:solidFill>
              </a:rPr>
              <a:t>ER</a:t>
            </a:r>
            <a:r>
              <a:rPr lang="en-AU" b="1" smtClean="0"/>
              <a:t>’ VERBS THE ‘</a:t>
            </a:r>
            <a:r>
              <a:rPr lang="en-AU" b="1" smtClean="0">
                <a:solidFill>
                  <a:srgbClr val="FF0000"/>
                </a:solidFill>
              </a:rPr>
              <a:t>S</a:t>
            </a:r>
            <a:r>
              <a:rPr lang="en-AU" b="1" smtClean="0"/>
              <a:t>’ IS DROPPED FROM THE ‘</a:t>
            </a:r>
            <a:r>
              <a:rPr lang="en-AU" b="1" smtClean="0">
                <a:solidFill>
                  <a:srgbClr val="FF0000"/>
                </a:solidFill>
              </a:rPr>
              <a:t>TU</a:t>
            </a:r>
            <a:r>
              <a:rPr lang="en-AU" b="1" smtClean="0"/>
              <a:t>’ FORM OF THE COMMAND. </a:t>
            </a:r>
            <a:endParaRPr lang="en-AU" smtClean="0"/>
          </a:p>
          <a:p>
            <a:r>
              <a:rPr lang="en-AU" smtClean="0"/>
              <a:t>To translate the idea of ‘let’s’ do something, the ‘</a:t>
            </a:r>
            <a:r>
              <a:rPr lang="en-AU" i="1" smtClean="0"/>
              <a:t>nous</a:t>
            </a:r>
            <a:r>
              <a:rPr lang="en-AU" smtClean="0"/>
              <a:t>’ form of the verb is used without the ‘</a:t>
            </a:r>
            <a:r>
              <a:rPr lang="en-AU" i="1" smtClean="0"/>
              <a:t>nous</a:t>
            </a:r>
            <a:r>
              <a:rPr lang="en-AU" smtClean="0"/>
              <a:t>’.</a:t>
            </a:r>
          </a:p>
        </p:txBody>
      </p:sp>
      <p:graphicFrame>
        <p:nvGraphicFramePr>
          <p:cNvPr id="4" name="Table 3"/>
          <p:cNvGraphicFramePr>
            <a:graphicFrameLocks noGrp="1"/>
          </p:cNvGraphicFramePr>
          <p:nvPr/>
        </p:nvGraphicFramePr>
        <p:xfrm>
          <a:off x="571470" y="4643446"/>
          <a:ext cx="7786744" cy="1928827"/>
        </p:xfrm>
        <a:graphic>
          <a:graphicData uri="http://schemas.openxmlformats.org/drawingml/2006/table">
            <a:tbl>
              <a:tblPr>
                <a:tableStyleId>{616DA210-FB5B-4158-B5E0-FEB733F419BA}</a:tableStyleId>
              </a:tblPr>
              <a:tblGrid>
                <a:gridCol w="1946686"/>
                <a:gridCol w="1946686"/>
                <a:gridCol w="1946686"/>
                <a:gridCol w="1946686"/>
              </a:tblGrid>
              <a:tr h="482207">
                <a:tc>
                  <a:txBody>
                    <a:bodyPr/>
                    <a:lstStyle/>
                    <a:p>
                      <a:pPr algn="ctr">
                        <a:lnSpc>
                          <a:spcPct val="115000"/>
                        </a:lnSpc>
                        <a:spcAft>
                          <a:spcPts val="0"/>
                        </a:spcAft>
                      </a:pPr>
                      <a:endParaRPr lang="en-AU" sz="2000" b="1">
                        <a:latin typeface="+mj-lt"/>
                        <a:ea typeface="Calibri"/>
                        <a:cs typeface="Times New Roman"/>
                      </a:endParaRPr>
                    </a:p>
                  </a:txBody>
                  <a:tcPr marL="63183" marR="63183" marT="0" marB="0" anchor="ctr">
                    <a:solidFill>
                      <a:schemeClr val="accent2">
                        <a:lumMod val="75000"/>
                      </a:schemeClr>
                    </a:solidFill>
                  </a:tcPr>
                </a:tc>
                <a:tc>
                  <a:txBody>
                    <a:bodyPr/>
                    <a:lstStyle/>
                    <a:p>
                      <a:pPr algn="ctr">
                        <a:lnSpc>
                          <a:spcPct val="115000"/>
                        </a:lnSpc>
                        <a:spcAft>
                          <a:spcPts val="0"/>
                        </a:spcAft>
                      </a:pPr>
                      <a:r>
                        <a:rPr lang="en-AU" sz="2000" b="1" smtClean="0"/>
                        <a:t>tournez</a:t>
                      </a:r>
                      <a:endParaRPr lang="en-AU" sz="1200" b="1">
                        <a:latin typeface="+mj-lt"/>
                        <a:ea typeface="Calibri"/>
                        <a:cs typeface="Times New Roman"/>
                      </a:endParaRPr>
                    </a:p>
                  </a:txBody>
                  <a:tcPr marL="63183" marR="63183" marT="0" marB="0" anchor="ctr">
                    <a:solidFill>
                      <a:schemeClr val="accent2">
                        <a:lumMod val="75000"/>
                      </a:schemeClr>
                    </a:solidFill>
                  </a:tcPr>
                </a:tc>
                <a:tc>
                  <a:txBody>
                    <a:bodyPr/>
                    <a:lstStyle/>
                    <a:p>
                      <a:pPr algn="ctr">
                        <a:lnSpc>
                          <a:spcPct val="115000"/>
                        </a:lnSpc>
                        <a:spcAft>
                          <a:spcPts val="0"/>
                        </a:spcAft>
                      </a:pPr>
                      <a:r>
                        <a:rPr lang="en-AU" sz="2000" b="1" smtClean="0"/>
                        <a:t>choisir</a:t>
                      </a:r>
                      <a:endParaRPr lang="en-AU" sz="1200" b="1">
                        <a:latin typeface="+mj-lt"/>
                        <a:ea typeface="Calibri"/>
                        <a:cs typeface="Times New Roman"/>
                      </a:endParaRPr>
                    </a:p>
                  </a:txBody>
                  <a:tcPr marL="63183" marR="63183" marT="0" marB="0" anchor="ctr">
                    <a:solidFill>
                      <a:schemeClr val="accent2">
                        <a:lumMod val="75000"/>
                      </a:schemeClr>
                    </a:solidFill>
                  </a:tcPr>
                </a:tc>
                <a:tc>
                  <a:txBody>
                    <a:bodyPr/>
                    <a:lstStyle/>
                    <a:p>
                      <a:pPr algn="ctr">
                        <a:lnSpc>
                          <a:spcPct val="115000"/>
                        </a:lnSpc>
                        <a:spcAft>
                          <a:spcPts val="0"/>
                        </a:spcAft>
                      </a:pPr>
                      <a:r>
                        <a:rPr lang="en-AU" sz="2000" b="1" smtClean="0"/>
                        <a:t>descendre</a:t>
                      </a:r>
                      <a:endParaRPr lang="en-AU" sz="1200" b="1">
                        <a:latin typeface="+mj-lt"/>
                        <a:ea typeface="Calibri"/>
                        <a:cs typeface="Times New Roman"/>
                      </a:endParaRPr>
                    </a:p>
                  </a:txBody>
                  <a:tcPr marL="63183" marR="63183" marT="0" marB="0" anchor="ctr">
                    <a:solidFill>
                      <a:schemeClr val="accent2">
                        <a:lumMod val="75000"/>
                      </a:schemeClr>
                    </a:solidFill>
                  </a:tcPr>
                </a:tc>
              </a:tr>
              <a:tr h="1446620">
                <a:tc>
                  <a:txBody>
                    <a:bodyPr/>
                    <a:lstStyle/>
                    <a:p>
                      <a:pPr algn="ctr">
                        <a:lnSpc>
                          <a:spcPct val="115000"/>
                        </a:lnSpc>
                        <a:spcAft>
                          <a:spcPts val="0"/>
                        </a:spcAft>
                      </a:pPr>
                      <a:r>
                        <a:rPr lang="en-AU" sz="2000"/>
                        <a:t>tu</a:t>
                      </a:r>
                      <a:endParaRPr lang="en-AU" sz="1200"/>
                    </a:p>
                    <a:p>
                      <a:pPr algn="ctr">
                        <a:lnSpc>
                          <a:spcPct val="115000"/>
                        </a:lnSpc>
                        <a:spcAft>
                          <a:spcPts val="0"/>
                        </a:spcAft>
                      </a:pPr>
                      <a:r>
                        <a:rPr lang="en-AU" sz="2000"/>
                        <a:t>vous</a:t>
                      </a:r>
                      <a:endParaRPr lang="en-AU" sz="1200"/>
                    </a:p>
                    <a:p>
                      <a:pPr algn="ctr">
                        <a:lnSpc>
                          <a:spcPct val="115000"/>
                        </a:lnSpc>
                        <a:spcAft>
                          <a:spcPts val="0"/>
                        </a:spcAft>
                      </a:pPr>
                      <a:r>
                        <a:rPr lang="en-AU" sz="2000"/>
                        <a:t>nous</a:t>
                      </a:r>
                      <a:endParaRPr lang="en-AU" sz="1200">
                        <a:latin typeface="+mj-lt"/>
                        <a:ea typeface="Calibri"/>
                        <a:cs typeface="Times New Roman"/>
                      </a:endParaRPr>
                    </a:p>
                  </a:txBody>
                  <a:tcPr marL="63183" marR="63183" marT="0" marB="0" anchor="ctr"/>
                </a:tc>
                <a:tc>
                  <a:txBody>
                    <a:bodyPr/>
                    <a:lstStyle/>
                    <a:p>
                      <a:pPr algn="ctr">
                        <a:lnSpc>
                          <a:spcPct val="115000"/>
                        </a:lnSpc>
                        <a:spcAft>
                          <a:spcPts val="0"/>
                        </a:spcAft>
                      </a:pPr>
                      <a:r>
                        <a:rPr lang="en-AU" sz="2000" smtClean="0"/>
                        <a:t>Tourne!</a:t>
                      </a:r>
                      <a:endParaRPr lang="en-AU" sz="1200"/>
                    </a:p>
                    <a:p>
                      <a:pPr algn="ctr">
                        <a:lnSpc>
                          <a:spcPct val="115000"/>
                        </a:lnSpc>
                        <a:spcAft>
                          <a:spcPts val="0"/>
                        </a:spcAft>
                      </a:pPr>
                      <a:r>
                        <a:rPr lang="en-AU" sz="2000" smtClean="0"/>
                        <a:t>Tournez</a:t>
                      </a:r>
                      <a:r>
                        <a:rPr lang="en-AU" sz="2000"/>
                        <a:t>!</a:t>
                      </a:r>
                      <a:endParaRPr lang="en-AU" sz="1200"/>
                    </a:p>
                    <a:p>
                      <a:pPr algn="ctr">
                        <a:lnSpc>
                          <a:spcPct val="115000"/>
                        </a:lnSpc>
                        <a:spcAft>
                          <a:spcPts val="0"/>
                        </a:spcAft>
                      </a:pPr>
                      <a:r>
                        <a:rPr lang="en-AU" sz="2000" smtClean="0"/>
                        <a:t>Tournons</a:t>
                      </a:r>
                      <a:r>
                        <a:rPr lang="en-AU" sz="2000"/>
                        <a:t>!</a:t>
                      </a:r>
                      <a:endParaRPr lang="en-AU" sz="1200">
                        <a:latin typeface="+mj-lt"/>
                        <a:ea typeface="Calibri"/>
                        <a:cs typeface="Times New Roman"/>
                      </a:endParaRPr>
                    </a:p>
                  </a:txBody>
                  <a:tcPr marL="63183" marR="63183" marT="0" marB="0" anchor="ctr"/>
                </a:tc>
                <a:tc>
                  <a:txBody>
                    <a:bodyPr/>
                    <a:lstStyle/>
                    <a:p>
                      <a:pPr algn="ctr">
                        <a:lnSpc>
                          <a:spcPct val="115000"/>
                        </a:lnSpc>
                        <a:spcAft>
                          <a:spcPts val="0"/>
                        </a:spcAft>
                      </a:pPr>
                      <a:r>
                        <a:rPr lang="en-AU" sz="2000" smtClean="0"/>
                        <a:t>Choisis</a:t>
                      </a:r>
                      <a:r>
                        <a:rPr lang="en-AU" sz="2000"/>
                        <a:t>!</a:t>
                      </a:r>
                      <a:endParaRPr lang="en-AU" sz="1200"/>
                    </a:p>
                    <a:p>
                      <a:pPr algn="ctr">
                        <a:lnSpc>
                          <a:spcPct val="115000"/>
                        </a:lnSpc>
                        <a:spcAft>
                          <a:spcPts val="0"/>
                        </a:spcAft>
                      </a:pPr>
                      <a:r>
                        <a:rPr lang="en-AU" sz="2000" smtClean="0"/>
                        <a:t>Choisissez</a:t>
                      </a:r>
                      <a:r>
                        <a:rPr lang="en-AU" sz="2000"/>
                        <a:t>!</a:t>
                      </a:r>
                      <a:endParaRPr lang="en-AU" sz="1200"/>
                    </a:p>
                    <a:p>
                      <a:pPr algn="ctr">
                        <a:lnSpc>
                          <a:spcPct val="115000"/>
                        </a:lnSpc>
                        <a:spcAft>
                          <a:spcPts val="0"/>
                        </a:spcAft>
                      </a:pPr>
                      <a:r>
                        <a:rPr lang="en-AU" sz="2000" smtClean="0"/>
                        <a:t>Choisissons</a:t>
                      </a:r>
                      <a:r>
                        <a:rPr lang="en-AU" sz="2000"/>
                        <a:t>!</a:t>
                      </a:r>
                      <a:endParaRPr lang="en-AU" sz="1200">
                        <a:latin typeface="+mj-lt"/>
                        <a:ea typeface="Calibri"/>
                        <a:cs typeface="Times New Roman"/>
                      </a:endParaRPr>
                    </a:p>
                  </a:txBody>
                  <a:tcPr marL="63183" marR="63183" marT="0" marB="0" anchor="ctr"/>
                </a:tc>
                <a:tc>
                  <a:txBody>
                    <a:bodyPr/>
                    <a:lstStyle/>
                    <a:p>
                      <a:pPr algn="ctr">
                        <a:lnSpc>
                          <a:spcPct val="115000"/>
                        </a:lnSpc>
                        <a:spcAft>
                          <a:spcPts val="0"/>
                        </a:spcAft>
                      </a:pPr>
                      <a:r>
                        <a:rPr lang="en-AU" sz="2000" smtClean="0"/>
                        <a:t>Descends</a:t>
                      </a:r>
                      <a:r>
                        <a:rPr lang="en-AU" sz="2000"/>
                        <a:t>!</a:t>
                      </a:r>
                      <a:endParaRPr lang="en-AU" sz="1200"/>
                    </a:p>
                    <a:p>
                      <a:pPr algn="ctr">
                        <a:lnSpc>
                          <a:spcPct val="115000"/>
                        </a:lnSpc>
                        <a:spcAft>
                          <a:spcPts val="0"/>
                        </a:spcAft>
                      </a:pPr>
                      <a:r>
                        <a:rPr lang="en-AU" sz="2000" smtClean="0"/>
                        <a:t>Descendez</a:t>
                      </a:r>
                      <a:r>
                        <a:rPr lang="en-AU" sz="2000"/>
                        <a:t>!</a:t>
                      </a:r>
                      <a:endParaRPr lang="en-AU" sz="1200"/>
                    </a:p>
                    <a:p>
                      <a:pPr algn="ctr">
                        <a:lnSpc>
                          <a:spcPct val="115000"/>
                        </a:lnSpc>
                        <a:spcAft>
                          <a:spcPts val="0"/>
                        </a:spcAft>
                      </a:pPr>
                      <a:r>
                        <a:rPr lang="en-AU" sz="2000" smtClean="0"/>
                        <a:t>Descendons</a:t>
                      </a:r>
                      <a:r>
                        <a:rPr lang="en-AU" sz="2000"/>
                        <a:t>!</a:t>
                      </a:r>
                      <a:endParaRPr lang="en-AU" sz="1200">
                        <a:latin typeface="+mj-lt"/>
                        <a:ea typeface="Calibri"/>
                        <a:cs typeface="Times New Roman"/>
                      </a:endParaRPr>
                    </a:p>
                  </a:txBody>
                  <a:tcPr marL="63183" marR="63183" marT="0" marB="0" anchor="ct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2928926" y="142852"/>
            <a:ext cx="2895600" cy="584775"/>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spAutoFit/>
          </a:bodyPr>
          <a:lstStyle/>
          <a:p>
            <a:pPr algn="ctr">
              <a:spcBef>
                <a:spcPct val="50000"/>
              </a:spcBef>
            </a:pPr>
            <a:r>
              <a:rPr lang="en-GB" sz="3200"/>
              <a:t>Dialogues</a:t>
            </a:r>
            <a:endParaRPr lang="en-US" sz="3200"/>
          </a:p>
        </p:txBody>
      </p:sp>
      <p:sp>
        <p:nvSpPr>
          <p:cNvPr id="53251" name="Text Box 3"/>
          <p:cNvSpPr txBox="1">
            <a:spLocks noChangeArrowheads="1"/>
          </p:cNvSpPr>
          <p:nvPr/>
        </p:nvSpPr>
        <p:spPr bwMode="auto">
          <a:xfrm>
            <a:off x="762000" y="762000"/>
            <a:ext cx="7620000" cy="2677656"/>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spcBef>
                <a:spcPct val="50000"/>
              </a:spcBef>
            </a:pPr>
            <a:r>
              <a:rPr lang="en-GB" sz="2400"/>
              <a:t>A	Excusez – moi, monsieur.</a:t>
            </a:r>
          </a:p>
          <a:p>
            <a:pPr>
              <a:spcBef>
                <a:spcPct val="50000"/>
              </a:spcBef>
            </a:pPr>
            <a:r>
              <a:rPr lang="en-GB" sz="2400"/>
              <a:t>	</a:t>
            </a:r>
            <a:r>
              <a:rPr lang="en-GB" sz="2400" smtClean="0"/>
              <a:t>Pour aller au cinéma</a:t>
            </a:r>
            <a:r>
              <a:rPr lang="en-GB" sz="2400"/>
              <a:t>, s’il vous plaît?</a:t>
            </a:r>
          </a:p>
          <a:p>
            <a:pPr>
              <a:spcBef>
                <a:spcPct val="50000"/>
              </a:spcBef>
            </a:pPr>
            <a:r>
              <a:rPr lang="en-GB" sz="2400"/>
              <a:t>B	Le cinéma?</a:t>
            </a:r>
          </a:p>
          <a:p>
            <a:pPr>
              <a:spcBef>
                <a:spcPct val="50000"/>
              </a:spcBef>
            </a:pPr>
            <a:r>
              <a:rPr lang="en-GB" sz="2400"/>
              <a:t>	Allez tout droit et tournez à gauche.</a:t>
            </a:r>
          </a:p>
          <a:p>
            <a:pPr>
              <a:spcBef>
                <a:spcPct val="50000"/>
              </a:spcBef>
            </a:pPr>
            <a:r>
              <a:rPr lang="en-GB" sz="2400"/>
              <a:t>A	Merci.</a:t>
            </a:r>
            <a:endParaRPr lang="en-US" sz="2400"/>
          </a:p>
        </p:txBody>
      </p:sp>
      <p:sp>
        <p:nvSpPr>
          <p:cNvPr id="53252" name="Text Box 4"/>
          <p:cNvSpPr txBox="1">
            <a:spLocks noChangeArrowheads="1"/>
          </p:cNvSpPr>
          <p:nvPr/>
        </p:nvSpPr>
        <p:spPr bwMode="auto">
          <a:xfrm>
            <a:off x="785786" y="3714752"/>
            <a:ext cx="7620000" cy="2677656"/>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p>
            <a:pPr>
              <a:spcBef>
                <a:spcPct val="50000"/>
              </a:spcBef>
            </a:pPr>
            <a:r>
              <a:rPr lang="en-GB" sz="2400"/>
              <a:t>A	Excusez – moi, madame.</a:t>
            </a:r>
          </a:p>
          <a:p>
            <a:pPr>
              <a:spcBef>
                <a:spcPct val="50000"/>
              </a:spcBef>
            </a:pPr>
            <a:r>
              <a:rPr lang="en-GB" sz="2400"/>
              <a:t>	</a:t>
            </a:r>
            <a:r>
              <a:rPr lang="en-GB" sz="2400" smtClean="0"/>
              <a:t>Pour aller à </a:t>
            </a:r>
            <a:r>
              <a:rPr lang="en-GB" sz="2400"/>
              <a:t>la gare, s’il vous plaît?</a:t>
            </a:r>
          </a:p>
          <a:p>
            <a:pPr>
              <a:spcBef>
                <a:spcPct val="50000"/>
              </a:spcBef>
            </a:pPr>
            <a:r>
              <a:rPr lang="en-GB" sz="2400"/>
              <a:t>B	La gare?</a:t>
            </a:r>
          </a:p>
          <a:p>
            <a:pPr>
              <a:spcBef>
                <a:spcPct val="50000"/>
              </a:spcBef>
            </a:pPr>
            <a:r>
              <a:rPr lang="en-GB" sz="2400"/>
              <a:t>	Tournez à droite et tournez à gauche.</a:t>
            </a:r>
          </a:p>
          <a:p>
            <a:pPr>
              <a:spcBef>
                <a:spcPct val="50000"/>
              </a:spcBef>
            </a:pPr>
            <a:r>
              <a:rPr lang="en-GB" sz="2400"/>
              <a:t>A	Merci. Au revoir.</a:t>
            </a:r>
            <a:endParaRPr lang="en-US" sz="2400"/>
          </a:p>
        </p:txBody>
      </p:sp>
      <p:pic>
        <p:nvPicPr>
          <p:cNvPr id="5" name="Picture 4" descr="C:\Users\Fiona\AppData\Local\Microsoft\Windows\Temporary Internet Files\Content.IE5\HHI9ELQ1\MCj04339340000[1].png"/>
          <p:cNvPicPr/>
          <p:nvPr/>
        </p:nvPicPr>
        <p:blipFill>
          <a:blip r:embed="rId3" cstate="print"/>
          <a:srcRect/>
          <a:stretch>
            <a:fillRect/>
          </a:stretch>
        </p:blipFill>
        <p:spPr bwMode="auto">
          <a:xfrm>
            <a:off x="7500958" y="214290"/>
            <a:ext cx="1292055" cy="129432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 calcmode="lin" valueType="num">
                                      <p:cBhvr additive="base">
                                        <p:cTn id="7" dur="500" fill="hold"/>
                                        <p:tgtEl>
                                          <p:spTgt spid="53251"/>
                                        </p:tgtEl>
                                        <p:attrNameLst>
                                          <p:attrName>ppt_x</p:attrName>
                                        </p:attrNameLst>
                                      </p:cBhvr>
                                      <p:tavLst>
                                        <p:tav tm="0">
                                          <p:val>
                                            <p:strVal val="#ppt_x"/>
                                          </p:val>
                                        </p:tav>
                                        <p:tav tm="100000">
                                          <p:val>
                                            <p:strVal val="#ppt_x"/>
                                          </p:val>
                                        </p:tav>
                                      </p:tavLst>
                                    </p:anim>
                                    <p:anim calcmode="lin" valueType="num">
                                      <p:cBhvr additive="base">
                                        <p:cTn id="8" dur="500" fill="hold"/>
                                        <p:tgtEl>
                                          <p:spTgt spid="532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2"/>
                                        </p:tgtEl>
                                        <p:attrNameLst>
                                          <p:attrName>style.visibility</p:attrName>
                                        </p:attrNameLst>
                                      </p:cBhvr>
                                      <p:to>
                                        <p:strVal val="visible"/>
                                      </p:to>
                                    </p:set>
                                    <p:anim calcmode="lin" valueType="num">
                                      <p:cBhvr additive="base">
                                        <p:cTn id="13" dur="500" fill="hold"/>
                                        <p:tgtEl>
                                          <p:spTgt spid="53252"/>
                                        </p:tgtEl>
                                        <p:attrNameLst>
                                          <p:attrName>ppt_x</p:attrName>
                                        </p:attrNameLst>
                                      </p:cBhvr>
                                      <p:tavLst>
                                        <p:tav tm="0">
                                          <p:val>
                                            <p:strVal val="#ppt_x"/>
                                          </p:val>
                                        </p:tav>
                                        <p:tav tm="100000">
                                          <p:val>
                                            <p:strVal val="#ppt_x"/>
                                          </p:val>
                                        </p:tav>
                                      </p:tavLst>
                                    </p:anim>
                                    <p:anim calcmode="lin" valueType="num">
                                      <p:cBhvr additive="base">
                                        <p:cTn id="14"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animBg="1"/>
      <p:bldP spid="5325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714348" y="428604"/>
            <a:ext cx="7620000" cy="267765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a:spcBef>
                <a:spcPct val="50000"/>
              </a:spcBef>
            </a:pPr>
            <a:r>
              <a:rPr lang="en-GB" sz="2400"/>
              <a:t>A	Excusez – moi, monsieur.</a:t>
            </a:r>
          </a:p>
          <a:p>
            <a:pPr>
              <a:spcBef>
                <a:spcPct val="50000"/>
              </a:spcBef>
            </a:pPr>
            <a:r>
              <a:rPr lang="en-GB" sz="2400"/>
              <a:t>	</a:t>
            </a:r>
            <a:r>
              <a:rPr lang="en-GB" sz="2400" smtClean="0"/>
              <a:t>Pour aller au </a:t>
            </a:r>
            <a:r>
              <a:rPr lang="en-GB" sz="2400"/>
              <a:t>collège, s’il vous plaît?</a:t>
            </a:r>
          </a:p>
          <a:p>
            <a:pPr>
              <a:spcBef>
                <a:spcPct val="50000"/>
              </a:spcBef>
            </a:pPr>
            <a:r>
              <a:rPr lang="en-GB" sz="2400"/>
              <a:t>B	Le collège?</a:t>
            </a:r>
          </a:p>
          <a:p>
            <a:pPr>
              <a:spcBef>
                <a:spcPct val="50000"/>
              </a:spcBef>
            </a:pPr>
            <a:r>
              <a:rPr lang="en-GB" sz="2400"/>
              <a:t>	Tournez à gauche et allez tout droit.</a:t>
            </a:r>
          </a:p>
          <a:p>
            <a:pPr>
              <a:spcBef>
                <a:spcPct val="50000"/>
              </a:spcBef>
            </a:pPr>
            <a:r>
              <a:rPr lang="en-GB" sz="2400"/>
              <a:t>A	Merci.</a:t>
            </a:r>
            <a:endParaRPr lang="en-US" sz="2400"/>
          </a:p>
        </p:txBody>
      </p:sp>
      <p:sp>
        <p:nvSpPr>
          <p:cNvPr id="54275" name="Text Box 3"/>
          <p:cNvSpPr txBox="1">
            <a:spLocks noChangeArrowheads="1"/>
          </p:cNvSpPr>
          <p:nvPr/>
        </p:nvSpPr>
        <p:spPr bwMode="auto">
          <a:xfrm>
            <a:off x="762000" y="3429000"/>
            <a:ext cx="7620000" cy="267765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a:spcBef>
                <a:spcPct val="50000"/>
              </a:spcBef>
            </a:pPr>
            <a:r>
              <a:rPr lang="en-GB" sz="2400"/>
              <a:t>A	Excusez – moi, madame.</a:t>
            </a:r>
          </a:p>
          <a:p>
            <a:pPr>
              <a:spcBef>
                <a:spcPct val="50000"/>
              </a:spcBef>
            </a:pPr>
            <a:r>
              <a:rPr lang="en-GB" sz="2400"/>
              <a:t>	</a:t>
            </a:r>
            <a:r>
              <a:rPr lang="en-GB" sz="2400" smtClean="0"/>
              <a:t>Pour aller à </a:t>
            </a:r>
            <a:r>
              <a:rPr lang="en-GB" sz="2400"/>
              <a:t>la piscine, s’il vous plaît?</a:t>
            </a:r>
          </a:p>
          <a:p>
            <a:pPr>
              <a:spcBef>
                <a:spcPct val="50000"/>
              </a:spcBef>
            </a:pPr>
            <a:r>
              <a:rPr lang="en-GB" sz="2400"/>
              <a:t>B	La piscine?</a:t>
            </a:r>
          </a:p>
          <a:p>
            <a:pPr>
              <a:spcBef>
                <a:spcPct val="50000"/>
              </a:spcBef>
            </a:pPr>
            <a:r>
              <a:rPr lang="en-GB" sz="2400"/>
              <a:t>	Je ne sais pas.</a:t>
            </a:r>
          </a:p>
          <a:p>
            <a:pPr>
              <a:spcBef>
                <a:spcPct val="50000"/>
              </a:spcBef>
            </a:pPr>
            <a:r>
              <a:rPr lang="en-GB" sz="2400"/>
              <a:t>A	Merci.</a:t>
            </a:r>
            <a:endParaRPr lang="en-US" sz="2400"/>
          </a:p>
        </p:txBody>
      </p:sp>
      <p:pic>
        <p:nvPicPr>
          <p:cNvPr id="4" name="Picture 3" descr="C:\Users\Fiona\AppData\Local\Microsoft\Windows\Temporary Internet Files\Content.IE5\HHI9ELQ1\MCj04339340000[1].png"/>
          <p:cNvPicPr/>
          <p:nvPr/>
        </p:nvPicPr>
        <p:blipFill>
          <a:blip r:embed="rId2" cstate="print"/>
          <a:srcRect/>
          <a:stretch>
            <a:fillRect/>
          </a:stretch>
        </p:blipFill>
        <p:spPr bwMode="auto">
          <a:xfrm>
            <a:off x="7572396" y="214290"/>
            <a:ext cx="1292055" cy="129432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ppt_x"/>
                                          </p:val>
                                        </p:tav>
                                        <p:tav tm="100000">
                                          <p:val>
                                            <p:strVal val="#ppt_x"/>
                                          </p:val>
                                        </p:tav>
                                      </p:tavLst>
                                    </p:anim>
                                    <p:anim calcmode="lin" valueType="num">
                                      <p:cBhvr additive="base">
                                        <p:cTn id="8" dur="500" fill="hold"/>
                                        <p:tgtEl>
                                          <p:spTgt spid="542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5"/>
                                        </p:tgtEl>
                                        <p:attrNameLst>
                                          <p:attrName>style.visibility</p:attrName>
                                        </p:attrNameLst>
                                      </p:cBhvr>
                                      <p:to>
                                        <p:strVal val="visible"/>
                                      </p:to>
                                    </p:set>
                                    <p:anim calcmode="lin" valueType="num">
                                      <p:cBhvr additive="base">
                                        <p:cTn id="13" dur="500" fill="hold"/>
                                        <p:tgtEl>
                                          <p:spTgt spid="54275"/>
                                        </p:tgtEl>
                                        <p:attrNameLst>
                                          <p:attrName>ppt_x</p:attrName>
                                        </p:attrNameLst>
                                      </p:cBhvr>
                                      <p:tavLst>
                                        <p:tav tm="0">
                                          <p:val>
                                            <p:strVal val="#ppt_x"/>
                                          </p:val>
                                        </p:tav>
                                        <p:tav tm="100000">
                                          <p:val>
                                            <p:strVal val="#ppt_x"/>
                                          </p:val>
                                        </p:tav>
                                      </p:tavLst>
                                    </p:anim>
                                    <p:anim calcmode="lin" valueType="num">
                                      <p:cBhvr additive="base">
                                        <p:cTn id="14" dur="500" fill="hold"/>
                                        <p:tgtEl>
                                          <p:spTgt spid="542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animBg="1"/>
      <p:bldP spid="5427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dk1"/>
          </a:lnRef>
          <a:fillRef idx="3">
            <a:schemeClr val="dk1"/>
          </a:fillRef>
          <a:effectRef idx="3">
            <a:schemeClr val="dk1"/>
          </a:effectRef>
          <a:fontRef idx="minor">
            <a:schemeClr val="lt1"/>
          </a:fontRef>
        </p:style>
        <p:txBody>
          <a:bodyPr/>
          <a:lstStyle/>
          <a:p>
            <a:r>
              <a:rPr lang="en-AU" dirty="0" smtClean="0"/>
              <a:t>Asking the way…</a:t>
            </a:r>
            <a:endParaRPr lang="en-AU" dirty="0"/>
          </a:p>
        </p:txBody>
      </p:sp>
      <p:sp>
        <p:nvSpPr>
          <p:cNvPr id="4" name="TextBox 3"/>
          <p:cNvSpPr txBox="1"/>
          <p:nvPr/>
        </p:nvSpPr>
        <p:spPr>
          <a:xfrm>
            <a:off x="785786" y="1428736"/>
            <a:ext cx="7429552" cy="83099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AU" sz="2400" dirty="0" smtClean="0"/>
              <a:t>Use the following expressions to find out how to get somewhere in French</a:t>
            </a:r>
            <a:endParaRPr lang="en-AU" sz="2400" dirty="0"/>
          </a:p>
        </p:txBody>
      </p:sp>
      <p:sp>
        <p:nvSpPr>
          <p:cNvPr id="5" name="TextBox 4"/>
          <p:cNvSpPr txBox="1"/>
          <p:nvPr/>
        </p:nvSpPr>
        <p:spPr>
          <a:xfrm>
            <a:off x="214282" y="2643182"/>
            <a:ext cx="3000396" cy="83099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AU" sz="2400" dirty="0" smtClean="0">
                <a:solidFill>
                  <a:schemeClr val="bg1"/>
                </a:solidFill>
              </a:rPr>
              <a:t>Pour </a:t>
            </a:r>
            <a:r>
              <a:rPr lang="en-AU" sz="2400" dirty="0" err="1" smtClean="0">
                <a:solidFill>
                  <a:schemeClr val="bg1"/>
                </a:solidFill>
              </a:rPr>
              <a:t>aller</a:t>
            </a:r>
            <a:r>
              <a:rPr lang="en-AU" sz="2400" dirty="0" smtClean="0">
                <a:solidFill>
                  <a:schemeClr val="bg1"/>
                </a:solidFill>
              </a:rPr>
              <a:t> à la poste?</a:t>
            </a:r>
          </a:p>
          <a:p>
            <a:pPr algn="ctr"/>
            <a:r>
              <a:rPr lang="en-AU" sz="2400" dirty="0" smtClean="0">
                <a:solidFill>
                  <a:schemeClr val="bg1"/>
                </a:solidFill>
              </a:rPr>
              <a:t>Pour </a:t>
            </a:r>
            <a:r>
              <a:rPr lang="en-AU" sz="2400" dirty="0" err="1" smtClean="0">
                <a:solidFill>
                  <a:schemeClr val="bg1"/>
                </a:solidFill>
              </a:rPr>
              <a:t>aller</a:t>
            </a:r>
            <a:r>
              <a:rPr lang="en-AU" sz="2400" dirty="0" smtClean="0">
                <a:solidFill>
                  <a:schemeClr val="bg1"/>
                </a:solidFill>
              </a:rPr>
              <a:t> au </a:t>
            </a:r>
            <a:r>
              <a:rPr lang="en-AU" sz="2400" dirty="0" err="1" smtClean="0">
                <a:solidFill>
                  <a:schemeClr val="bg1"/>
                </a:solidFill>
              </a:rPr>
              <a:t>cinéma</a:t>
            </a:r>
            <a:r>
              <a:rPr lang="en-AU" sz="2400" dirty="0" smtClean="0">
                <a:solidFill>
                  <a:schemeClr val="bg1"/>
                </a:solidFill>
              </a:rPr>
              <a:t>?</a:t>
            </a:r>
            <a:endParaRPr lang="en-AU" sz="2400" dirty="0">
              <a:solidFill>
                <a:schemeClr val="bg1"/>
              </a:solidFill>
            </a:endParaRPr>
          </a:p>
        </p:txBody>
      </p:sp>
      <p:sp>
        <p:nvSpPr>
          <p:cNvPr id="6" name="Right Arrow 5"/>
          <p:cNvSpPr/>
          <p:nvPr/>
        </p:nvSpPr>
        <p:spPr>
          <a:xfrm>
            <a:off x="3428992" y="2857496"/>
            <a:ext cx="1143008" cy="35719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AU"/>
          </a:p>
        </p:txBody>
      </p:sp>
      <p:sp>
        <p:nvSpPr>
          <p:cNvPr id="7" name="TextBox 6"/>
          <p:cNvSpPr txBox="1"/>
          <p:nvPr/>
        </p:nvSpPr>
        <p:spPr>
          <a:xfrm>
            <a:off x="4786314" y="2643182"/>
            <a:ext cx="4143404" cy="830997"/>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AU" sz="2400" dirty="0" smtClean="0"/>
              <a:t>How do I get to the post office?</a:t>
            </a:r>
          </a:p>
          <a:p>
            <a:pPr algn="ctr"/>
            <a:r>
              <a:rPr lang="en-AU" sz="2400" dirty="0" smtClean="0"/>
              <a:t>How do I get to the cinema?</a:t>
            </a:r>
            <a:endParaRPr lang="en-AU" sz="2400" dirty="0"/>
          </a:p>
        </p:txBody>
      </p:sp>
      <p:sp>
        <p:nvSpPr>
          <p:cNvPr id="8" name="TextBox 7"/>
          <p:cNvSpPr txBox="1"/>
          <p:nvPr/>
        </p:nvSpPr>
        <p:spPr>
          <a:xfrm>
            <a:off x="214282" y="4286256"/>
            <a:ext cx="3000396" cy="830997"/>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AU" sz="2400" dirty="0" err="1" smtClean="0">
                <a:solidFill>
                  <a:schemeClr val="bg1"/>
                </a:solidFill>
              </a:rPr>
              <a:t>Où</a:t>
            </a:r>
            <a:r>
              <a:rPr lang="en-AU" sz="2400" dirty="0" smtClean="0">
                <a:solidFill>
                  <a:schemeClr val="bg1"/>
                </a:solidFill>
              </a:rPr>
              <a:t> </a:t>
            </a:r>
            <a:r>
              <a:rPr lang="en-AU" sz="2400" dirty="0" err="1" smtClean="0">
                <a:solidFill>
                  <a:schemeClr val="bg1"/>
                </a:solidFill>
              </a:rPr>
              <a:t>est</a:t>
            </a:r>
            <a:r>
              <a:rPr lang="en-AU" sz="2400" dirty="0" smtClean="0">
                <a:solidFill>
                  <a:schemeClr val="bg1"/>
                </a:solidFill>
              </a:rPr>
              <a:t> le </a:t>
            </a:r>
            <a:r>
              <a:rPr lang="en-AU" sz="2400" dirty="0" err="1" smtClean="0">
                <a:solidFill>
                  <a:schemeClr val="bg1"/>
                </a:solidFill>
              </a:rPr>
              <a:t>marché</a:t>
            </a:r>
            <a:r>
              <a:rPr lang="en-AU" sz="2400" dirty="0" smtClean="0">
                <a:solidFill>
                  <a:schemeClr val="bg1"/>
                </a:solidFill>
              </a:rPr>
              <a:t>?</a:t>
            </a:r>
          </a:p>
          <a:p>
            <a:pPr algn="ctr"/>
            <a:r>
              <a:rPr lang="en-AU" sz="2400" dirty="0" err="1" smtClean="0">
                <a:solidFill>
                  <a:schemeClr val="bg1"/>
                </a:solidFill>
              </a:rPr>
              <a:t>Où</a:t>
            </a:r>
            <a:r>
              <a:rPr lang="en-AU" sz="2400" dirty="0" smtClean="0">
                <a:solidFill>
                  <a:schemeClr val="bg1"/>
                </a:solidFill>
              </a:rPr>
              <a:t> </a:t>
            </a:r>
            <a:r>
              <a:rPr lang="en-AU" sz="2400" dirty="0" err="1" smtClean="0">
                <a:solidFill>
                  <a:schemeClr val="bg1"/>
                </a:solidFill>
              </a:rPr>
              <a:t>est</a:t>
            </a:r>
            <a:r>
              <a:rPr lang="en-AU" sz="2400" dirty="0" smtClean="0">
                <a:solidFill>
                  <a:schemeClr val="bg1"/>
                </a:solidFill>
              </a:rPr>
              <a:t> la </a:t>
            </a:r>
            <a:r>
              <a:rPr lang="en-AU" sz="2400" dirty="0" err="1" smtClean="0">
                <a:solidFill>
                  <a:schemeClr val="bg1"/>
                </a:solidFill>
              </a:rPr>
              <a:t>mairie</a:t>
            </a:r>
            <a:r>
              <a:rPr lang="en-AU" sz="2400" dirty="0" smtClean="0">
                <a:solidFill>
                  <a:schemeClr val="bg1"/>
                </a:solidFill>
              </a:rPr>
              <a:t>?</a:t>
            </a:r>
            <a:endParaRPr lang="en-AU" sz="2400" dirty="0">
              <a:solidFill>
                <a:schemeClr val="bg1"/>
              </a:solidFill>
            </a:endParaRPr>
          </a:p>
        </p:txBody>
      </p:sp>
      <p:sp>
        <p:nvSpPr>
          <p:cNvPr id="9" name="Right Arrow 8"/>
          <p:cNvSpPr/>
          <p:nvPr/>
        </p:nvSpPr>
        <p:spPr>
          <a:xfrm>
            <a:off x="3357554" y="4500570"/>
            <a:ext cx="1643074" cy="35719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AU"/>
          </a:p>
        </p:txBody>
      </p:sp>
      <p:sp>
        <p:nvSpPr>
          <p:cNvPr id="10" name="TextBox 9"/>
          <p:cNvSpPr txBox="1"/>
          <p:nvPr/>
        </p:nvSpPr>
        <p:spPr>
          <a:xfrm>
            <a:off x="5143504" y="4214818"/>
            <a:ext cx="3714776" cy="83099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AU" sz="2400" dirty="0" smtClean="0"/>
              <a:t>Where is the market?</a:t>
            </a:r>
          </a:p>
          <a:p>
            <a:pPr algn="ctr"/>
            <a:r>
              <a:rPr lang="en-AU" sz="2400" dirty="0" smtClean="0"/>
              <a:t>Where is the town hall?</a:t>
            </a:r>
            <a:endParaRPr lang="en-AU" sz="2400" dirty="0"/>
          </a:p>
        </p:txBody>
      </p:sp>
      <p:sp>
        <p:nvSpPr>
          <p:cNvPr id="12" name="TextBox 11"/>
          <p:cNvSpPr txBox="1"/>
          <p:nvPr/>
        </p:nvSpPr>
        <p:spPr>
          <a:xfrm>
            <a:off x="214282" y="5429264"/>
            <a:ext cx="3500462" cy="83099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AU" sz="2400" dirty="0" smtClean="0">
                <a:solidFill>
                  <a:schemeClr val="bg1"/>
                </a:solidFill>
              </a:rPr>
              <a:t>Il y a un café par </a:t>
            </a:r>
            <a:r>
              <a:rPr lang="en-AU" sz="2400" dirty="0" err="1" smtClean="0">
                <a:solidFill>
                  <a:schemeClr val="bg1"/>
                </a:solidFill>
              </a:rPr>
              <a:t>ici</a:t>
            </a:r>
            <a:r>
              <a:rPr lang="en-AU" sz="2400" dirty="0" smtClean="0">
                <a:solidFill>
                  <a:schemeClr val="bg1"/>
                </a:solidFill>
              </a:rPr>
              <a:t>?</a:t>
            </a:r>
          </a:p>
          <a:p>
            <a:pPr algn="ctr"/>
            <a:r>
              <a:rPr lang="en-AU" sz="2400" dirty="0" smtClean="0">
                <a:solidFill>
                  <a:schemeClr val="bg1"/>
                </a:solidFill>
              </a:rPr>
              <a:t>Il y a </a:t>
            </a:r>
            <a:r>
              <a:rPr lang="en-AU" sz="2400" dirty="0" err="1" smtClean="0">
                <a:solidFill>
                  <a:schemeClr val="bg1"/>
                </a:solidFill>
              </a:rPr>
              <a:t>une</a:t>
            </a:r>
            <a:r>
              <a:rPr lang="en-AU" sz="2400" dirty="0" smtClean="0">
                <a:solidFill>
                  <a:schemeClr val="bg1"/>
                </a:solidFill>
              </a:rPr>
              <a:t> </a:t>
            </a:r>
            <a:r>
              <a:rPr lang="en-AU" sz="2400" dirty="0" err="1" smtClean="0">
                <a:solidFill>
                  <a:schemeClr val="bg1"/>
                </a:solidFill>
              </a:rPr>
              <a:t>banque</a:t>
            </a:r>
            <a:r>
              <a:rPr lang="en-AU" sz="2400" dirty="0" smtClean="0">
                <a:solidFill>
                  <a:schemeClr val="bg1"/>
                </a:solidFill>
              </a:rPr>
              <a:t> par </a:t>
            </a:r>
            <a:r>
              <a:rPr lang="en-AU" sz="2400" dirty="0" err="1" smtClean="0">
                <a:solidFill>
                  <a:schemeClr val="bg1"/>
                </a:solidFill>
              </a:rPr>
              <a:t>ici</a:t>
            </a:r>
            <a:r>
              <a:rPr lang="en-AU" sz="2400" dirty="0" smtClean="0">
                <a:solidFill>
                  <a:schemeClr val="bg1"/>
                </a:solidFill>
              </a:rPr>
              <a:t>?</a:t>
            </a:r>
            <a:endParaRPr lang="en-AU" sz="2400" dirty="0">
              <a:solidFill>
                <a:schemeClr val="bg1"/>
              </a:solidFill>
            </a:endParaRPr>
          </a:p>
        </p:txBody>
      </p:sp>
      <p:sp>
        <p:nvSpPr>
          <p:cNvPr id="13" name="Right Arrow 12"/>
          <p:cNvSpPr/>
          <p:nvPr/>
        </p:nvSpPr>
        <p:spPr>
          <a:xfrm>
            <a:off x="3786182" y="5643578"/>
            <a:ext cx="1285884" cy="35719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AU"/>
          </a:p>
        </p:txBody>
      </p:sp>
      <p:sp>
        <p:nvSpPr>
          <p:cNvPr id="14" name="TextBox 13"/>
          <p:cNvSpPr txBox="1"/>
          <p:nvPr/>
        </p:nvSpPr>
        <p:spPr>
          <a:xfrm>
            <a:off x="5214942" y="5429264"/>
            <a:ext cx="3929058" cy="83099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AU" sz="2400" dirty="0" smtClean="0"/>
              <a:t>Is there are café around here?</a:t>
            </a:r>
          </a:p>
          <a:p>
            <a:pPr algn="ctr"/>
            <a:r>
              <a:rPr lang="en-AU" sz="2400" dirty="0" smtClean="0"/>
              <a:t>Is there a bank around here?</a:t>
            </a:r>
            <a:endParaRPr lang="en-AU" sz="2400" dirty="0"/>
          </a:p>
        </p:txBody>
      </p:sp>
      <p:pic>
        <p:nvPicPr>
          <p:cNvPr id="15" name="Picture 14" descr="C:\Users\Fiona\AppData\Local\Microsoft\Windows\Temporary Internet Files\Content.IE5\Z9AQFART\MCj04038930000[1].wmf"/>
          <p:cNvPicPr/>
          <p:nvPr/>
        </p:nvPicPr>
        <p:blipFill>
          <a:blip r:embed="rId3" cstate="print"/>
          <a:srcRect/>
          <a:stretch>
            <a:fillRect/>
          </a:stretch>
        </p:blipFill>
        <p:spPr bwMode="auto">
          <a:xfrm>
            <a:off x="7286644" y="428604"/>
            <a:ext cx="903301" cy="93030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2000"/>
                                        <p:tgtEl>
                                          <p:spTgt spid="6"/>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diamond(in)">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80">
                                          <p:stCondLst>
                                            <p:cond delay="0"/>
                                          </p:stCondLst>
                                        </p:cTn>
                                        <p:tgtEl>
                                          <p:spTgt spid="8"/>
                                        </p:tgtEl>
                                      </p:cBhvr>
                                    </p:animEffect>
                                    <p:anim calcmode="lin" valueType="num">
                                      <p:cBhvr>
                                        <p:cTn id="3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9" dur="26">
                                          <p:stCondLst>
                                            <p:cond delay="650"/>
                                          </p:stCondLst>
                                        </p:cTn>
                                        <p:tgtEl>
                                          <p:spTgt spid="8"/>
                                        </p:tgtEl>
                                      </p:cBhvr>
                                      <p:to x="100000" y="60000"/>
                                    </p:animScale>
                                    <p:animScale>
                                      <p:cBhvr>
                                        <p:cTn id="40" dur="166" decel="50000">
                                          <p:stCondLst>
                                            <p:cond delay="676"/>
                                          </p:stCondLst>
                                        </p:cTn>
                                        <p:tgtEl>
                                          <p:spTgt spid="8"/>
                                        </p:tgtEl>
                                      </p:cBhvr>
                                      <p:to x="100000" y="100000"/>
                                    </p:animScale>
                                    <p:animScale>
                                      <p:cBhvr>
                                        <p:cTn id="41" dur="26">
                                          <p:stCondLst>
                                            <p:cond delay="1312"/>
                                          </p:stCondLst>
                                        </p:cTn>
                                        <p:tgtEl>
                                          <p:spTgt spid="8"/>
                                        </p:tgtEl>
                                      </p:cBhvr>
                                      <p:to x="100000" y="80000"/>
                                    </p:animScale>
                                    <p:animScale>
                                      <p:cBhvr>
                                        <p:cTn id="42" dur="166" decel="50000">
                                          <p:stCondLst>
                                            <p:cond delay="1338"/>
                                          </p:stCondLst>
                                        </p:cTn>
                                        <p:tgtEl>
                                          <p:spTgt spid="8"/>
                                        </p:tgtEl>
                                      </p:cBhvr>
                                      <p:to x="100000" y="100000"/>
                                    </p:animScale>
                                    <p:animScale>
                                      <p:cBhvr>
                                        <p:cTn id="43" dur="26">
                                          <p:stCondLst>
                                            <p:cond delay="1642"/>
                                          </p:stCondLst>
                                        </p:cTn>
                                        <p:tgtEl>
                                          <p:spTgt spid="8"/>
                                        </p:tgtEl>
                                      </p:cBhvr>
                                      <p:to x="100000" y="90000"/>
                                    </p:animScale>
                                    <p:animScale>
                                      <p:cBhvr>
                                        <p:cTn id="44" dur="166" decel="50000">
                                          <p:stCondLst>
                                            <p:cond delay="1668"/>
                                          </p:stCondLst>
                                        </p:cTn>
                                        <p:tgtEl>
                                          <p:spTgt spid="8"/>
                                        </p:tgtEl>
                                      </p:cBhvr>
                                      <p:to x="100000" y="100000"/>
                                    </p:animScale>
                                    <p:animScale>
                                      <p:cBhvr>
                                        <p:cTn id="45" dur="26">
                                          <p:stCondLst>
                                            <p:cond delay="1808"/>
                                          </p:stCondLst>
                                        </p:cTn>
                                        <p:tgtEl>
                                          <p:spTgt spid="8"/>
                                        </p:tgtEl>
                                      </p:cBhvr>
                                      <p:to x="100000" y="95000"/>
                                    </p:animScale>
                                    <p:animScale>
                                      <p:cBhvr>
                                        <p:cTn id="46" dur="166" decel="50000">
                                          <p:stCondLst>
                                            <p:cond delay="1834"/>
                                          </p:stCondLst>
                                        </p:cTn>
                                        <p:tgtEl>
                                          <p:spTgt spid="8"/>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diamond(in)">
                                      <p:cBhvr>
                                        <p:cTn id="51" dur="2000"/>
                                        <p:tgtEl>
                                          <p:spTgt spid="9"/>
                                        </p:tgtEl>
                                      </p:cBhvr>
                                    </p:animEffect>
                                  </p:childTnLst>
                                </p:cTn>
                              </p:par>
                              <p:par>
                                <p:cTn id="52" presetID="8" presetClass="entr" presetSubtype="16"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diamond(in)">
                                      <p:cBhvr>
                                        <p:cTn id="54" dur="20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down)">
                                      <p:cBhvr>
                                        <p:cTn id="59" dur="580">
                                          <p:stCondLst>
                                            <p:cond delay="0"/>
                                          </p:stCondLst>
                                        </p:cTn>
                                        <p:tgtEl>
                                          <p:spTgt spid="12"/>
                                        </p:tgtEl>
                                      </p:cBhvr>
                                    </p:animEffect>
                                    <p:anim calcmode="lin" valueType="num">
                                      <p:cBhvr>
                                        <p:cTn id="6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5" dur="26">
                                          <p:stCondLst>
                                            <p:cond delay="650"/>
                                          </p:stCondLst>
                                        </p:cTn>
                                        <p:tgtEl>
                                          <p:spTgt spid="12"/>
                                        </p:tgtEl>
                                      </p:cBhvr>
                                      <p:to x="100000" y="60000"/>
                                    </p:animScale>
                                    <p:animScale>
                                      <p:cBhvr>
                                        <p:cTn id="66" dur="166" decel="50000">
                                          <p:stCondLst>
                                            <p:cond delay="676"/>
                                          </p:stCondLst>
                                        </p:cTn>
                                        <p:tgtEl>
                                          <p:spTgt spid="12"/>
                                        </p:tgtEl>
                                      </p:cBhvr>
                                      <p:to x="100000" y="100000"/>
                                    </p:animScale>
                                    <p:animScale>
                                      <p:cBhvr>
                                        <p:cTn id="67" dur="26">
                                          <p:stCondLst>
                                            <p:cond delay="1312"/>
                                          </p:stCondLst>
                                        </p:cTn>
                                        <p:tgtEl>
                                          <p:spTgt spid="12"/>
                                        </p:tgtEl>
                                      </p:cBhvr>
                                      <p:to x="100000" y="80000"/>
                                    </p:animScale>
                                    <p:animScale>
                                      <p:cBhvr>
                                        <p:cTn id="68" dur="166" decel="50000">
                                          <p:stCondLst>
                                            <p:cond delay="1338"/>
                                          </p:stCondLst>
                                        </p:cTn>
                                        <p:tgtEl>
                                          <p:spTgt spid="12"/>
                                        </p:tgtEl>
                                      </p:cBhvr>
                                      <p:to x="100000" y="100000"/>
                                    </p:animScale>
                                    <p:animScale>
                                      <p:cBhvr>
                                        <p:cTn id="69" dur="26">
                                          <p:stCondLst>
                                            <p:cond delay="1642"/>
                                          </p:stCondLst>
                                        </p:cTn>
                                        <p:tgtEl>
                                          <p:spTgt spid="12"/>
                                        </p:tgtEl>
                                      </p:cBhvr>
                                      <p:to x="100000" y="90000"/>
                                    </p:animScale>
                                    <p:animScale>
                                      <p:cBhvr>
                                        <p:cTn id="70" dur="166" decel="50000">
                                          <p:stCondLst>
                                            <p:cond delay="1668"/>
                                          </p:stCondLst>
                                        </p:cTn>
                                        <p:tgtEl>
                                          <p:spTgt spid="12"/>
                                        </p:tgtEl>
                                      </p:cBhvr>
                                      <p:to x="100000" y="100000"/>
                                    </p:animScale>
                                    <p:animScale>
                                      <p:cBhvr>
                                        <p:cTn id="71" dur="26">
                                          <p:stCondLst>
                                            <p:cond delay="1808"/>
                                          </p:stCondLst>
                                        </p:cTn>
                                        <p:tgtEl>
                                          <p:spTgt spid="12"/>
                                        </p:tgtEl>
                                      </p:cBhvr>
                                      <p:to x="100000" y="95000"/>
                                    </p:animScale>
                                    <p:animScale>
                                      <p:cBhvr>
                                        <p:cTn id="72" dur="166" decel="50000">
                                          <p:stCondLst>
                                            <p:cond delay="1834"/>
                                          </p:stCondLst>
                                        </p:cTn>
                                        <p:tgtEl>
                                          <p:spTgt spid="12"/>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diamond(in)">
                                      <p:cBhvr>
                                        <p:cTn id="77" dur="2000"/>
                                        <p:tgtEl>
                                          <p:spTgt spid="13"/>
                                        </p:tgtEl>
                                      </p:cBhvr>
                                    </p:animEffect>
                                  </p:childTnLst>
                                </p:cTn>
                              </p:par>
                              <p:par>
                                <p:cTn id="78" presetID="8"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diamond(in)">
                                      <p:cBhvr>
                                        <p:cTn id="80"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animBg="1"/>
      <p:bldP spid="13"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11222"/>
          </a:xfrm>
        </p:spPr>
        <p:style>
          <a:lnRef idx="0">
            <a:schemeClr val="dk1"/>
          </a:lnRef>
          <a:fillRef idx="3">
            <a:schemeClr val="dk1"/>
          </a:fillRef>
          <a:effectRef idx="3">
            <a:schemeClr val="dk1"/>
          </a:effectRef>
          <a:fontRef idx="minor">
            <a:schemeClr val="lt1"/>
          </a:fontRef>
        </p:style>
        <p:txBody>
          <a:bodyPr/>
          <a:lstStyle/>
          <a:p>
            <a:r>
              <a:rPr lang="en-AU" dirty="0" smtClean="0"/>
              <a:t>Answering</a:t>
            </a:r>
            <a:endParaRPr lang="en-AU" dirty="0"/>
          </a:p>
        </p:txBody>
      </p:sp>
      <p:sp>
        <p:nvSpPr>
          <p:cNvPr id="5" name="TextBox 4"/>
          <p:cNvSpPr txBox="1"/>
          <p:nvPr/>
        </p:nvSpPr>
        <p:spPr>
          <a:xfrm>
            <a:off x="0" y="1214422"/>
            <a:ext cx="9144000" cy="83099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AU" sz="2400" dirty="0" smtClean="0"/>
              <a:t>Use the following expressions to explain how to get somewhere in French</a:t>
            </a:r>
            <a:endParaRPr lang="en-AU" sz="2400" dirty="0"/>
          </a:p>
        </p:txBody>
      </p:sp>
      <p:sp>
        <p:nvSpPr>
          <p:cNvPr id="6" name="TextBox 5"/>
          <p:cNvSpPr txBox="1"/>
          <p:nvPr/>
        </p:nvSpPr>
        <p:spPr>
          <a:xfrm>
            <a:off x="0" y="2214554"/>
            <a:ext cx="3500462"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AU" sz="2400" dirty="0" err="1" smtClean="0">
                <a:solidFill>
                  <a:srgbClr val="FF0000"/>
                </a:solidFill>
              </a:rPr>
              <a:t>C’est</a:t>
            </a:r>
            <a:r>
              <a:rPr lang="en-AU" sz="2400" dirty="0" smtClean="0">
                <a:solidFill>
                  <a:srgbClr val="FF0000"/>
                </a:solidFill>
              </a:rPr>
              <a:t> en face de la </a:t>
            </a:r>
            <a:r>
              <a:rPr lang="en-AU" sz="2400" dirty="0" err="1" smtClean="0">
                <a:solidFill>
                  <a:srgbClr val="FF0000"/>
                </a:solidFill>
              </a:rPr>
              <a:t>banque</a:t>
            </a:r>
            <a:r>
              <a:rPr lang="en-AU" sz="2400" dirty="0" smtClean="0">
                <a:solidFill>
                  <a:srgbClr val="FF0000"/>
                </a:solidFill>
              </a:rPr>
              <a:t>.</a:t>
            </a:r>
          </a:p>
          <a:p>
            <a:pPr algn="ctr"/>
            <a:r>
              <a:rPr lang="en-AU" sz="2400" dirty="0" err="1" smtClean="0">
                <a:solidFill>
                  <a:srgbClr val="FF0000"/>
                </a:solidFill>
              </a:rPr>
              <a:t>C’est</a:t>
            </a:r>
            <a:r>
              <a:rPr lang="en-AU" sz="2400" dirty="0" smtClean="0">
                <a:solidFill>
                  <a:srgbClr val="FF0000"/>
                </a:solidFill>
              </a:rPr>
              <a:t> en face du </a:t>
            </a:r>
            <a:r>
              <a:rPr lang="en-AU" sz="2400" dirty="0" err="1" smtClean="0">
                <a:solidFill>
                  <a:srgbClr val="FF0000"/>
                </a:solidFill>
              </a:rPr>
              <a:t>musée</a:t>
            </a:r>
            <a:r>
              <a:rPr lang="en-AU" sz="2400" dirty="0" smtClean="0">
                <a:solidFill>
                  <a:srgbClr val="FF0000"/>
                </a:solidFill>
              </a:rPr>
              <a:t>.</a:t>
            </a:r>
            <a:endParaRPr lang="en-AU" sz="2400" dirty="0">
              <a:solidFill>
                <a:srgbClr val="FF0000"/>
              </a:solidFill>
            </a:endParaRPr>
          </a:p>
        </p:txBody>
      </p:sp>
      <p:sp>
        <p:nvSpPr>
          <p:cNvPr id="7" name="Right Arrow 6"/>
          <p:cNvSpPr/>
          <p:nvPr/>
        </p:nvSpPr>
        <p:spPr>
          <a:xfrm>
            <a:off x="3571868" y="2428868"/>
            <a:ext cx="1500198" cy="28575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AU"/>
          </a:p>
        </p:txBody>
      </p:sp>
      <p:sp>
        <p:nvSpPr>
          <p:cNvPr id="8" name="TextBox 7"/>
          <p:cNvSpPr txBox="1"/>
          <p:nvPr/>
        </p:nvSpPr>
        <p:spPr>
          <a:xfrm>
            <a:off x="5286380" y="2214554"/>
            <a:ext cx="3571900" cy="830997"/>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AU" sz="2400" dirty="0" smtClean="0">
                <a:solidFill>
                  <a:schemeClr val="bg1"/>
                </a:solidFill>
              </a:rPr>
              <a:t>It’s opposite the bank.</a:t>
            </a:r>
          </a:p>
          <a:p>
            <a:pPr algn="ctr"/>
            <a:r>
              <a:rPr lang="en-AU" sz="2400" dirty="0" smtClean="0">
                <a:solidFill>
                  <a:schemeClr val="bg1"/>
                </a:solidFill>
              </a:rPr>
              <a:t>It’s opposite the museum.</a:t>
            </a:r>
            <a:endParaRPr lang="en-AU" sz="2400" dirty="0">
              <a:solidFill>
                <a:schemeClr val="bg1"/>
              </a:solidFill>
            </a:endParaRPr>
          </a:p>
        </p:txBody>
      </p:sp>
      <p:sp>
        <p:nvSpPr>
          <p:cNvPr id="9" name="TextBox 8"/>
          <p:cNvSpPr txBox="1"/>
          <p:nvPr/>
        </p:nvSpPr>
        <p:spPr>
          <a:xfrm>
            <a:off x="142844" y="3214686"/>
            <a:ext cx="3500462"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AU" sz="2400" dirty="0" err="1" smtClean="0">
                <a:solidFill>
                  <a:srgbClr val="FF0000"/>
                </a:solidFill>
              </a:rPr>
              <a:t>C’est</a:t>
            </a:r>
            <a:r>
              <a:rPr lang="en-AU" sz="2400" dirty="0" smtClean="0">
                <a:solidFill>
                  <a:srgbClr val="FF0000"/>
                </a:solidFill>
              </a:rPr>
              <a:t> derrière le café.</a:t>
            </a:r>
          </a:p>
        </p:txBody>
      </p:sp>
      <p:sp>
        <p:nvSpPr>
          <p:cNvPr id="10" name="Right Arrow 9"/>
          <p:cNvSpPr/>
          <p:nvPr/>
        </p:nvSpPr>
        <p:spPr>
          <a:xfrm>
            <a:off x="3643306" y="3286124"/>
            <a:ext cx="1500198" cy="28575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AU"/>
          </a:p>
        </p:txBody>
      </p:sp>
      <p:sp>
        <p:nvSpPr>
          <p:cNvPr id="11" name="TextBox 10"/>
          <p:cNvSpPr txBox="1"/>
          <p:nvPr/>
        </p:nvSpPr>
        <p:spPr>
          <a:xfrm>
            <a:off x="5214942" y="3214686"/>
            <a:ext cx="3571900" cy="46166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AU" sz="2400" dirty="0" smtClean="0">
                <a:solidFill>
                  <a:schemeClr val="bg1"/>
                </a:solidFill>
              </a:rPr>
              <a:t>It’s behind the café.</a:t>
            </a:r>
            <a:endParaRPr lang="en-AU" sz="2400" dirty="0">
              <a:solidFill>
                <a:schemeClr val="bg1"/>
              </a:solidFill>
            </a:endParaRPr>
          </a:p>
        </p:txBody>
      </p:sp>
      <p:sp>
        <p:nvSpPr>
          <p:cNvPr id="12" name="TextBox 11"/>
          <p:cNvSpPr txBox="1"/>
          <p:nvPr/>
        </p:nvSpPr>
        <p:spPr>
          <a:xfrm>
            <a:off x="0" y="3786190"/>
            <a:ext cx="3500462"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AU" sz="2400" dirty="0" err="1" smtClean="0">
                <a:solidFill>
                  <a:srgbClr val="FF0000"/>
                </a:solidFill>
              </a:rPr>
              <a:t>C’est</a:t>
            </a:r>
            <a:r>
              <a:rPr lang="en-AU" sz="2400" dirty="0" smtClean="0">
                <a:solidFill>
                  <a:srgbClr val="FF0000"/>
                </a:solidFill>
              </a:rPr>
              <a:t> à </a:t>
            </a:r>
            <a:r>
              <a:rPr lang="en-AU" sz="2400" dirty="0" err="1" smtClean="0">
                <a:solidFill>
                  <a:srgbClr val="FF0000"/>
                </a:solidFill>
              </a:rPr>
              <a:t>côté</a:t>
            </a:r>
            <a:r>
              <a:rPr lang="en-AU" sz="2400" dirty="0" smtClean="0">
                <a:solidFill>
                  <a:srgbClr val="FF0000"/>
                </a:solidFill>
              </a:rPr>
              <a:t> de </a:t>
            </a:r>
            <a:r>
              <a:rPr lang="en-AU" sz="2400" dirty="0" err="1" smtClean="0">
                <a:solidFill>
                  <a:srgbClr val="FF0000"/>
                </a:solidFill>
              </a:rPr>
              <a:t>l’hôtel</a:t>
            </a:r>
            <a:r>
              <a:rPr lang="en-AU" sz="2400" dirty="0" smtClean="0">
                <a:solidFill>
                  <a:srgbClr val="FF0000"/>
                </a:solidFill>
              </a:rPr>
              <a:t>.</a:t>
            </a:r>
          </a:p>
        </p:txBody>
      </p:sp>
      <p:sp>
        <p:nvSpPr>
          <p:cNvPr id="13" name="Right Arrow 12"/>
          <p:cNvSpPr/>
          <p:nvPr/>
        </p:nvSpPr>
        <p:spPr>
          <a:xfrm>
            <a:off x="3500430" y="3857628"/>
            <a:ext cx="1500198" cy="28575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AU"/>
          </a:p>
        </p:txBody>
      </p:sp>
      <p:sp>
        <p:nvSpPr>
          <p:cNvPr id="14" name="TextBox 13"/>
          <p:cNvSpPr txBox="1"/>
          <p:nvPr/>
        </p:nvSpPr>
        <p:spPr>
          <a:xfrm>
            <a:off x="5143504" y="3786190"/>
            <a:ext cx="3571900" cy="46166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AU" sz="2400" dirty="0" smtClean="0">
                <a:solidFill>
                  <a:schemeClr val="bg1"/>
                </a:solidFill>
              </a:rPr>
              <a:t>It’s next to the hotel.</a:t>
            </a:r>
            <a:endParaRPr lang="en-AU" sz="2400" dirty="0">
              <a:solidFill>
                <a:schemeClr val="bg1"/>
              </a:solidFill>
            </a:endParaRPr>
          </a:p>
        </p:txBody>
      </p:sp>
      <p:sp>
        <p:nvSpPr>
          <p:cNvPr id="15" name="TextBox 14"/>
          <p:cNvSpPr txBox="1"/>
          <p:nvPr/>
        </p:nvSpPr>
        <p:spPr>
          <a:xfrm>
            <a:off x="0" y="4429132"/>
            <a:ext cx="4429124"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AU" sz="2400" dirty="0" err="1" smtClean="0">
                <a:solidFill>
                  <a:srgbClr val="FF0000"/>
                </a:solidFill>
              </a:rPr>
              <a:t>C’est</a:t>
            </a:r>
            <a:r>
              <a:rPr lang="en-AU" sz="2400" dirty="0" smtClean="0">
                <a:solidFill>
                  <a:srgbClr val="FF0000"/>
                </a:solidFill>
              </a:rPr>
              <a:t> entre le </a:t>
            </a:r>
            <a:r>
              <a:rPr lang="en-AU" sz="2400" dirty="0" err="1" smtClean="0">
                <a:solidFill>
                  <a:srgbClr val="FF0000"/>
                </a:solidFill>
              </a:rPr>
              <a:t>collège</a:t>
            </a:r>
            <a:r>
              <a:rPr lang="en-AU" sz="2400" dirty="0" smtClean="0">
                <a:solidFill>
                  <a:srgbClr val="FF0000"/>
                </a:solidFill>
              </a:rPr>
              <a:t> et le </a:t>
            </a:r>
            <a:r>
              <a:rPr lang="en-AU" sz="2400" dirty="0" err="1" smtClean="0">
                <a:solidFill>
                  <a:srgbClr val="FF0000"/>
                </a:solidFill>
              </a:rPr>
              <a:t>stade</a:t>
            </a:r>
            <a:r>
              <a:rPr lang="en-AU" sz="2400" dirty="0" smtClean="0">
                <a:solidFill>
                  <a:srgbClr val="FF0000"/>
                </a:solidFill>
              </a:rPr>
              <a:t>.</a:t>
            </a:r>
          </a:p>
        </p:txBody>
      </p:sp>
      <p:sp>
        <p:nvSpPr>
          <p:cNvPr id="16" name="Right Arrow 15"/>
          <p:cNvSpPr/>
          <p:nvPr/>
        </p:nvSpPr>
        <p:spPr>
          <a:xfrm>
            <a:off x="4429124" y="4500570"/>
            <a:ext cx="714380" cy="28575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AU"/>
          </a:p>
        </p:txBody>
      </p:sp>
      <p:sp>
        <p:nvSpPr>
          <p:cNvPr id="17" name="TextBox 16"/>
          <p:cNvSpPr txBox="1"/>
          <p:nvPr/>
        </p:nvSpPr>
        <p:spPr>
          <a:xfrm>
            <a:off x="5286380" y="4357694"/>
            <a:ext cx="3571900" cy="830997"/>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AU" sz="2400" dirty="0" smtClean="0">
                <a:solidFill>
                  <a:schemeClr val="bg1"/>
                </a:solidFill>
              </a:rPr>
              <a:t>It’s between the school and the stadium.</a:t>
            </a:r>
            <a:endParaRPr lang="en-AU" sz="2400" dirty="0">
              <a:solidFill>
                <a:schemeClr val="bg1"/>
              </a:solidFill>
            </a:endParaRPr>
          </a:p>
        </p:txBody>
      </p:sp>
      <p:sp>
        <p:nvSpPr>
          <p:cNvPr id="18" name="TextBox 17"/>
          <p:cNvSpPr txBox="1"/>
          <p:nvPr/>
        </p:nvSpPr>
        <p:spPr>
          <a:xfrm>
            <a:off x="0" y="5072074"/>
            <a:ext cx="3500462"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AU" sz="2400" dirty="0" err="1" smtClean="0">
                <a:solidFill>
                  <a:srgbClr val="FF0000"/>
                </a:solidFill>
              </a:rPr>
              <a:t>C’est</a:t>
            </a:r>
            <a:r>
              <a:rPr lang="en-AU" sz="2400" dirty="0" smtClean="0">
                <a:solidFill>
                  <a:srgbClr val="FF0000"/>
                </a:solidFill>
              </a:rPr>
              <a:t> au coin de la place.</a:t>
            </a:r>
          </a:p>
        </p:txBody>
      </p:sp>
      <p:sp>
        <p:nvSpPr>
          <p:cNvPr id="19" name="Right Arrow 18"/>
          <p:cNvSpPr/>
          <p:nvPr/>
        </p:nvSpPr>
        <p:spPr>
          <a:xfrm>
            <a:off x="3571868" y="5143512"/>
            <a:ext cx="928694" cy="28575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AU"/>
          </a:p>
        </p:txBody>
      </p:sp>
      <p:sp>
        <p:nvSpPr>
          <p:cNvPr id="20" name="TextBox 19"/>
          <p:cNvSpPr txBox="1"/>
          <p:nvPr/>
        </p:nvSpPr>
        <p:spPr>
          <a:xfrm>
            <a:off x="4643438" y="5214950"/>
            <a:ext cx="4143404" cy="46166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AU" sz="2400" dirty="0" smtClean="0">
                <a:solidFill>
                  <a:schemeClr val="bg1"/>
                </a:solidFill>
              </a:rPr>
              <a:t>It’s on the corner of the square.</a:t>
            </a:r>
            <a:endParaRPr lang="en-AU" sz="2400" dirty="0">
              <a:solidFill>
                <a:schemeClr val="bg1"/>
              </a:solidFill>
            </a:endParaRPr>
          </a:p>
        </p:txBody>
      </p:sp>
      <p:sp>
        <p:nvSpPr>
          <p:cNvPr id="21" name="TextBox 20"/>
          <p:cNvSpPr txBox="1"/>
          <p:nvPr/>
        </p:nvSpPr>
        <p:spPr>
          <a:xfrm>
            <a:off x="142844" y="5643578"/>
            <a:ext cx="3500462"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AU" sz="2400" dirty="0" err="1" smtClean="0">
                <a:solidFill>
                  <a:srgbClr val="FF0000"/>
                </a:solidFill>
              </a:rPr>
              <a:t>C’est</a:t>
            </a:r>
            <a:r>
              <a:rPr lang="en-AU" sz="2400" dirty="0" smtClean="0">
                <a:solidFill>
                  <a:srgbClr val="FF0000"/>
                </a:solidFill>
              </a:rPr>
              <a:t> loin de la poste.</a:t>
            </a:r>
          </a:p>
        </p:txBody>
      </p:sp>
      <p:sp>
        <p:nvSpPr>
          <p:cNvPr id="22" name="Right Arrow 21"/>
          <p:cNvSpPr/>
          <p:nvPr/>
        </p:nvSpPr>
        <p:spPr>
          <a:xfrm>
            <a:off x="3643306" y="5715016"/>
            <a:ext cx="928694" cy="28575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AU"/>
          </a:p>
        </p:txBody>
      </p:sp>
      <p:sp>
        <p:nvSpPr>
          <p:cNvPr id="23" name="TextBox 22"/>
          <p:cNvSpPr txBox="1"/>
          <p:nvPr/>
        </p:nvSpPr>
        <p:spPr>
          <a:xfrm>
            <a:off x="4643438" y="5715016"/>
            <a:ext cx="4143404" cy="46166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AU" sz="2400" dirty="0" smtClean="0">
                <a:solidFill>
                  <a:schemeClr val="bg1"/>
                </a:solidFill>
              </a:rPr>
              <a:t>It’s far from the post office.</a:t>
            </a:r>
            <a:endParaRPr lang="en-AU" sz="2400" dirty="0">
              <a:solidFill>
                <a:schemeClr val="bg1"/>
              </a:solidFill>
            </a:endParaRPr>
          </a:p>
        </p:txBody>
      </p:sp>
      <p:sp>
        <p:nvSpPr>
          <p:cNvPr id="24" name="TextBox 23"/>
          <p:cNvSpPr txBox="1"/>
          <p:nvPr/>
        </p:nvSpPr>
        <p:spPr>
          <a:xfrm>
            <a:off x="0" y="6215082"/>
            <a:ext cx="3500462"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AU" sz="2400" dirty="0" err="1" smtClean="0">
                <a:solidFill>
                  <a:srgbClr val="FF0000"/>
                </a:solidFill>
              </a:rPr>
              <a:t>C’est</a:t>
            </a:r>
            <a:r>
              <a:rPr lang="en-AU" sz="2400" dirty="0" smtClean="0">
                <a:solidFill>
                  <a:srgbClr val="FF0000"/>
                </a:solidFill>
              </a:rPr>
              <a:t> </a:t>
            </a:r>
            <a:r>
              <a:rPr lang="en-AU" sz="2400" dirty="0" err="1" smtClean="0">
                <a:solidFill>
                  <a:srgbClr val="FF0000"/>
                </a:solidFill>
              </a:rPr>
              <a:t>près</a:t>
            </a:r>
            <a:r>
              <a:rPr lang="en-AU" sz="2400" dirty="0" smtClean="0">
                <a:solidFill>
                  <a:srgbClr val="FF0000"/>
                </a:solidFill>
              </a:rPr>
              <a:t> de la gare.</a:t>
            </a:r>
          </a:p>
        </p:txBody>
      </p:sp>
      <p:sp>
        <p:nvSpPr>
          <p:cNvPr id="25" name="Right Arrow 24"/>
          <p:cNvSpPr/>
          <p:nvPr/>
        </p:nvSpPr>
        <p:spPr>
          <a:xfrm>
            <a:off x="3500430" y="6286520"/>
            <a:ext cx="928694" cy="28575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AU"/>
          </a:p>
        </p:txBody>
      </p:sp>
      <p:sp>
        <p:nvSpPr>
          <p:cNvPr id="27" name="TextBox 26"/>
          <p:cNvSpPr txBox="1"/>
          <p:nvPr/>
        </p:nvSpPr>
        <p:spPr>
          <a:xfrm>
            <a:off x="4714876" y="6215082"/>
            <a:ext cx="4143404" cy="46166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AU" sz="2400" dirty="0" smtClean="0">
                <a:solidFill>
                  <a:schemeClr val="bg1"/>
                </a:solidFill>
              </a:rPr>
              <a:t>It’s close to the station.</a:t>
            </a:r>
            <a:endParaRPr lang="en-AU" sz="2400" dirty="0">
              <a:solidFill>
                <a:schemeClr val="bg1"/>
              </a:solidFill>
            </a:endParaRPr>
          </a:p>
        </p:txBody>
      </p:sp>
      <p:pic>
        <p:nvPicPr>
          <p:cNvPr id="26" name="Picture 25" descr="C:\Users\Fiona\AppData\Local\Microsoft\Windows\Temporary Internet Files\Content.IE5\Z9AQFART\MCj04038930000[1].wmf"/>
          <p:cNvPicPr/>
          <p:nvPr/>
        </p:nvPicPr>
        <p:blipFill>
          <a:blip r:embed="rId2" cstate="print"/>
          <a:srcRect/>
          <a:stretch>
            <a:fillRect/>
          </a:stretch>
        </p:blipFill>
        <p:spPr bwMode="auto">
          <a:xfrm>
            <a:off x="7286644" y="285728"/>
            <a:ext cx="903301" cy="93030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dissolv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dissolve">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additive="base">
                                        <p:cTn id="76" dur="500" fill="hold"/>
                                        <p:tgtEl>
                                          <p:spTgt spid="20"/>
                                        </p:tgtEl>
                                        <p:attrNameLst>
                                          <p:attrName>ppt_x</p:attrName>
                                        </p:attrNameLst>
                                      </p:cBhvr>
                                      <p:tavLst>
                                        <p:tav tm="0">
                                          <p:val>
                                            <p:strVal val="#ppt_x"/>
                                          </p:val>
                                        </p:tav>
                                        <p:tav tm="100000">
                                          <p:val>
                                            <p:strVal val="#ppt_x"/>
                                          </p:val>
                                        </p:tav>
                                      </p:tavLst>
                                    </p:anim>
                                    <p:anim calcmode="lin" valueType="num">
                                      <p:cBhvr additive="base">
                                        <p:cTn id="7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dissolve">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ppt_x"/>
                                          </p:val>
                                        </p:tav>
                                        <p:tav tm="100000">
                                          <p:val>
                                            <p:strVal val="#ppt_x"/>
                                          </p:val>
                                        </p:tav>
                                      </p:tavLst>
                                    </p:anim>
                                    <p:anim calcmode="lin" valueType="num">
                                      <p:cBhvr additive="base">
                                        <p:cTn id="88" dur="500" fill="hold"/>
                                        <p:tgtEl>
                                          <p:spTgt spid="2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ppt_x"/>
                                          </p:val>
                                        </p:tav>
                                        <p:tav tm="100000">
                                          <p:val>
                                            <p:strVal val="#ppt_x"/>
                                          </p:val>
                                        </p:tav>
                                      </p:tavLst>
                                    </p:anim>
                                    <p:anim calcmode="lin" valueType="num">
                                      <p:cBhvr additive="base">
                                        <p:cTn id="9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dissolve">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fill="hold"/>
                                        <p:tgtEl>
                                          <p:spTgt spid="25"/>
                                        </p:tgtEl>
                                        <p:attrNameLst>
                                          <p:attrName>ppt_x</p:attrName>
                                        </p:attrNameLst>
                                      </p:cBhvr>
                                      <p:tavLst>
                                        <p:tav tm="0">
                                          <p:val>
                                            <p:strVal val="#ppt_x"/>
                                          </p:val>
                                        </p:tav>
                                        <p:tav tm="100000">
                                          <p:val>
                                            <p:strVal val="#ppt_x"/>
                                          </p:val>
                                        </p:tav>
                                      </p:tavLst>
                                    </p:anim>
                                    <p:anim calcmode="lin" valueType="num">
                                      <p:cBhvr additive="base">
                                        <p:cTn id="103" dur="500" fill="hold"/>
                                        <p:tgtEl>
                                          <p:spTgt spid="2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additive="base">
                                        <p:cTn id="106" dur="500" fill="hold"/>
                                        <p:tgtEl>
                                          <p:spTgt spid="27"/>
                                        </p:tgtEl>
                                        <p:attrNameLst>
                                          <p:attrName>ppt_x</p:attrName>
                                        </p:attrNameLst>
                                      </p:cBhvr>
                                      <p:tavLst>
                                        <p:tav tm="0">
                                          <p:val>
                                            <p:strVal val="#ppt_x"/>
                                          </p:val>
                                        </p:tav>
                                        <p:tav tm="100000">
                                          <p:val>
                                            <p:strVal val="#ppt_x"/>
                                          </p:val>
                                        </p:tav>
                                      </p:tavLst>
                                    </p:anim>
                                    <p:anim calcmode="lin" valueType="num">
                                      <p:cBhvr additive="base">
                                        <p:cTn id="10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AU" smtClean="0"/>
              <a:t>Irregular verb – PRENDRE (to take)</a:t>
            </a:r>
            <a:endParaRPr lang="en-AU"/>
          </a:p>
        </p:txBody>
      </p:sp>
      <p:graphicFrame>
        <p:nvGraphicFramePr>
          <p:cNvPr id="4" name="Table 3"/>
          <p:cNvGraphicFramePr>
            <a:graphicFrameLocks noGrp="1"/>
          </p:cNvGraphicFramePr>
          <p:nvPr/>
        </p:nvGraphicFramePr>
        <p:xfrm>
          <a:off x="71420" y="1928802"/>
          <a:ext cx="9001160" cy="3827788"/>
        </p:xfrm>
        <a:graphic>
          <a:graphicData uri="http://schemas.openxmlformats.org/drawingml/2006/table">
            <a:tbl>
              <a:tblPr firstRow="1" bandRow="1">
                <a:tableStyleId>{073A0DAA-6AF3-43AB-8588-CEC1D06C72B9}</a:tableStyleId>
              </a:tblPr>
              <a:tblGrid>
                <a:gridCol w="2250290"/>
                <a:gridCol w="2250290"/>
                <a:gridCol w="2250290"/>
                <a:gridCol w="2250290"/>
              </a:tblGrid>
              <a:tr h="720727">
                <a:tc gridSpan="2">
                  <a:txBody>
                    <a:bodyPr/>
                    <a:lstStyle/>
                    <a:p>
                      <a:pPr algn="ctr"/>
                      <a:r>
                        <a:rPr lang="en-AU" sz="2800" smtClean="0"/>
                        <a:t>PRENDRE</a:t>
                      </a:r>
                      <a:endParaRPr lang="en-AU" sz="2800"/>
                    </a:p>
                  </a:txBody>
                  <a:tcPr anchor="ctr"/>
                </a:tc>
                <a:tc hMerge="1">
                  <a:txBody>
                    <a:bodyPr/>
                    <a:lstStyle/>
                    <a:p>
                      <a:pPr algn="ctr"/>
                      <a:endParaRPr lang="en-AU" sz="2400"/>
                    </a:p>
                  </a:txBody>
                  <a:tcPr anchor="ctr"/>
                </a:tc>
                <a:tc gridSpan="2">
                  <a:txBody>
                    <a:bodyPr/>
                    <a:lstStyle/>
                    <a:p>
                      <a:pPr algn="ctr"/>
                      <a:r>
                        <a:rPr lang="en-AU" sz="2800" smtClean="0"/>
                        <a:t>TO TAKE</a:t>
                      </a:r>
                      <a:endParaRPr lang="en-AU" sz="2800"/>
                    </a:p>
                  </a:txBody>
                  <a:tcPr anchor="ctr"/>
                </a:tc>
                <a:tc hMerge="1">
                  <a:txBody>
                    <a:bodyPr/>
                    <a:lstStyle/>
                    <a:p>
                      <a:pPr algn="ctr"/>
                      <a:endParaRPr lang="en-AU" sz="2400"/>
                    </a:p>
                  </a:txBody>
                  <a:tcPr anchor="ctr"/>
                </a:tc>
              </a:tr>
              <a:tr h="720727">
                <a:tc>
                  <a:txBody>
                    <a:bodyPr/>
                    <a:lstStyle/>
                    <a:p>
                      <a:pPr algn="ctr"/>
                      <a:r>
                        <a:rPr lang="en-AU" sz="2800" smtClean="0"/>
                        <a:t>je prends</a:t>
                      </a:r>
                      <a:endParaRPr lang="en-AU" sz="2800"/>
                    </a:p>
                  </a:txBody>
                  <a:tcPr anchor="ctr"/>
                </a:tc>
                <a:tc>
                  <a:txBody>
                    <a:bodyPr/>
                    <a:lstStyle/>
                    <a:p>
                      <a:pPr algn="ctr"/>
                      <a:r>
                        <a:rPr lang="en-AU" sz="2800" smtClean="0"/>
                        <a:t>I take</a:t>
                      </a:r>
                      <a:endParaRPr lang="en-AU" sz="2800"/>
                    </a:p>
                  </a:txBody>
                  <a:tcPr anchor="ctr"/>
                </a:tc>
                <a:tc>
                  <a:txBody>
                    <a:bodyPr/>
                    <a:lstStyle/>
                    <a:p>
                      <a:pPr algn="ctr"/>
                      <a:r>
                        <a:rPr lang="en-AU" sz="2800" smtClean="0"/>
                        <a:t>nous prenons</a:t>
                      </a:r>
                      <a:endParaRPr lang="en-AU" sz="2800"/>
                    </a:p>
                  </a:txBody>
                  <a:tcPr anchor="ctr"/>
                </a:tc>
                <a:tc>
                  <a:txBody>
                    <a:bodyPr/>
                    <a:lstStyle/>
                    <a:p>
                      <a:pPr algn="ctr"/>
                      <a:r>
                        <a:rPr lang="en-AU" sz="2800" smtClean="0"/>
                        <a:t>we take</a:t>
                      </a:r>
                      <a:endParaRPr lang="en-AU" sz="2800"/>
                    </a:p>
                  </a:txBody>
                  <a:tcPr anchor="ctr"/>
                </a:tc>
              </a:tr>
              <a:tr h="720727">
                <a:tc>
                  <a:txBody>
                    <a:bodyPr/>
                    <a:lstStyle/>
                    <a:p>
                      <a:pPr algn="ctr"/>
                      <a:r>
                        <a:rPr lang="en-AU" sz="2800" smtClean="0"/>
                        <a:t>tu prends</a:t>
                      </a:r>
                      <a:endParaRPr lang="en-AU" sz="2800"/>
                    </a:p>
                  </a:txBody>
                  <a:tcPr anchor="ctr"/>
                </a:tc>
                <a:tc>
                  <a:txBody>
                    <a:bodyPr/>
                    <a:lstStyle/>
                    <a:p>
                      <a:pPr algn="ctr"/>
                      <a:r>
                        <a:rPr lang="en-AU" sz="2800" smtClean="0"/>
                        <a:t>you take</a:t>
                      </a:r>
                      <a:endParaRPr lang="en-AU" sz="2800"/>
                    </a:p>
                  </a:txBody>
                  <a:tcPr anchor="ctr"/>
                </a:tc>
                <a:tc>
                  <a:txBody>
                    <a:bodyPr/>
                    <a:lstStyle/>
                    <a:p>
                      <a:pPr algn="ctr"/>
                      <a:r>
                        <a:rPr lang="en-AU" sz="2800" smtClean="0"/>
                        <a:t>vous prenez</a:t>
                      </a:r>
                      <a:endParaRPr lang="en-AU" sz="2800"/>
                    </a:p>
                  </a:txBody>
                  <a:tcPr anchor="ctr"/>
                </a:tc>
                <a:tc>
                  <a:txBody>
                    <a:bodyPr/>
                    <a:lstStyle/>
                    <a:p>
                      <a:pPr algn="ctr"/>
                      <a:r>
                        <a:rPr lang="en-AU" sz="2800" smtClean="0"/>
                        <a:t>you take</a:t>
                      </a:r>
                      <a:endParaRPr lang="en-AU" sz="2800"/>
                    </a:p>
                  </a:txBody>
                  <a:tcPr anchor="ctr"/>
                </a:tc>
              </a:tr>
              <a:tr h="720727">
                <a:tc>
                  <a:txBody>
                    <a:bodyPr/>
                    <a:lstStyle/>
                    <a:p>
                      <a:pPr algn="ctr"/>
                      <a:r>
                        <a:rPr lang="en-AU" sz="2800" smtClean="0"/>
                        <a:t>il prend</a:t>
                      </a:r>
                      <a:endParaRPr lang="en-AU" sz="2800"/>
                    </a:p>
                  </a:txBody>
                  <a:tcPr anchor="ctr"/>
                </a:tc>
                <a:tc>
                  <a:txBody>
                    <a:bodyPr/>
                    <a:lstStyle/>
                    <a:p>
                      <a:pPr algn="ctr"/>
                      <a:r>
                        <a:rPr lang="en-AU" sz="2800" smtClean="0"/>
                        <a:t>he takes</a:t>
                      </a:r>
                      <a:endParaRPr lang="en-AU" sz="2800"/>
                    </a:p>
                  </a:txBody>
                  <a:tcPr anchor="ctr"/>
                </a:tc>
                <a:tc>
                  <a:txBody>
                    <a:bodyPr/>
                    <a:lstStyle/>
                    <a:p>
                      <a:pPr algn="ctr"/>
                      <a:r>
                        <a:rPr lang="en-AU" sz="2800" smtClean="0"/>
                        <a:t>ils prennent</a:t>
                      </a:r>
                      <a:endParaRPr lang="en-AU" sz="2800"/>
                    </a:p>
                  </a:txBody>
                  <a:tcPr anchor="ctr"/>
                </a:tc>
                <a:tc>
                  <a:txBody>
                    <a:bodyPr/>
                    <a:lstStyle/>
                    <a:p>
                      <a:pPr algn="ctr"/>
                      <a:r>
                        <a:rPr lang="en-AU" sz="2800" smtClean="0"/>
                        <a:t>they take</a:t>
                      </a:r>
                      <a:endParaRPr lang="en-AU" sz="2800"/>
                    </a:p>
                  </a:txBody>
                  <a:tcPr anchor="ctr"/>
                </a:tc>
              </a:tr>
              <a:tr h="720727">
                <a:tc>
                  <a:txBody>
                    <a:bodyPr/>
                    <a:lstStyle/>
                    <a:p>
                      <a:pPr algn="ctr"/>
                      <a:r>
                        <a:rPr lang="en-AU" sz="2800" smtClean="0"/>
                        <a:t>elle prend</a:t>
                      </a:r>
                      <a:endParaRPr lang="en-AU" sz="2800"/>
                    </a:p>
                  </a:txBody>
                  <a:tcPr anchor="ctr"/>
                </a:tc>
                <a:tc>
                  <a:txBody>
                    <a:bodyPr/>
                    <a:lstStyle/>
                    <a:p>
                      <a:pPr algn="ctr"/>
                      <a:r>
                        <a:rPr lang="en-AU" sz="2800" smtClean="0"/>
                        <a:t>she takes</a:t>
                      </a:r>
                      <a:endParaRPr lang="en-AU" sz="2800"/>
                    </a:p>
                  </a:txBody>
                  <a:tcPr anchor="ctr"/>
                </a:tc>
                <a:tc>
                  <a:txBody>
                    <a:bodyPr/>
                    <a:lstStyle/>
                    <a:p>
                      <a:pPr algn="ctr"/>
                      <a:r>
                        <a:rPr lang="en-AU" sz="2800" smtClean="0"/>
                        <a:t>elles prennent</a:t>
                      </a:r>
                      <a:endParaRPr lang="en-AU" sz="2800"/>
                    </a:p>
                  </a:txBody>
                  <a:tcPr anchor="ctr"/>
                </a:tc>
                <a:tc>
                  <a:txBody>
                    <a:bodyPr/>
                    <a:lstStyle/>
                    <a:p>
                      <a:pPr algn="ctr"/>
                      <a:r>
                        <a:rPr lang="en-AU" sz="2800" smtClean="0"/>
                        <a:t>they take</a:t>
                      </a:r>
                      <a:endParaRPr lang="en-AU" sz="2800"/>
                    </a:p>
                  </a:txBody>
                  <a:tcPr anchor="ct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857224" y="533400"/>
            <a:ext cx="7572428" cy="46166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pPr algn="ctr">
              <a:spcBef>
                <a:spcPct val="50000"/>
              </a:spcBef>
            </a:pPr>
            <a:r>
              <a:rPr lang="en-GB" sz="2400"/>
              <a:t>French Pronunciation – Get it right</a:t>
            </a:r>
            <a:r>
              <a:rPr lang="en-GB" sz="2400" smtClean="0"/>
              <a:t>!</a:t>
            </a:r>
            <a:endParaRPr lang="en-GB" sz="2400"/>
          </a:p>
        </p:txBody>
      </p:sp>
      <p:sp>
        <p:nvSpPr>
          <p:cNvPr id="47107" name="Text Box 3"/>
          <p:cNvSpPr txBox="1">
            <a:spLocks noChangeArrowheads="1"/>
          </p:cNvSpPr>
          <p:nvPr/>
        </p:nvSpPr>
        <p:spPr bwMode="auto">
          <a:xfrm>
            <a:off x="1447800" y="1676400"/>
            <a:ext cx="6248400" cy="433965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lgn="ctr">
              <a:spcBef>
                <a:spcPct val="50000"/>
              </a:spcBef>
            </a:pPr>
            <a:r>
              <a:rPr lang="en-GB" sz="2400"/>
              <a:t>caf</a:t>
            </a:r>
            <a:r>
              <a:rPr lang="en-GB" sz="2400">
                <a:solidFill>
                  <a:srgbClr val="FF0000"/>
                </a:solidFill>
              </a:rPr>
              <a:t>é</a:t>
            </a:r>
          </a:p>
          <a:p>
            <a:pPr algn="ctr">
              <a:spcBef>
                <a:spcPct val="50000"/>
              </a:spcBef>
            </a:pPr>
            <a:r>
              <a:rPr lang="en-GB" sz="2400"/>
              <a:t>cin</a:t>
            </a:r>
            <a:r>
              <a:rPr lang="en-GB" sz="2400">
                <a:solidFill>
                  <a:srgbClr val="FF0000"/>
                </a:solidFill>
              </a:rPr>
              <a:t>é</a:t>
            </a:r>
            <a:r>
              <a:rPr lang="en-GB" sz="2400"/>
              <a:t>ma</a:t>
            </a:r>
          </a:p>
          <a:p>
            <a:pPr algn="ctr">
              <a:spcBef>
                <a:spcPct val="50000"/>
              </a:spcBef>
            </a:pPr>
            <a:r>
              <a:rPr lang="en-GB" sz="2400"/>
              <a:t>all</a:t>
            </a:r>
            <a:r>
              <a:rPr lang="en-GB" sz="2400">
                <a:solidFill>
                  <a:srgbClr val="FF0000"/>
                </a:solidFill>
              </a:rPr>
              <a:t>ez</a:t>
            </a:r>
          </a:p>
          <a:p>
            <a:pPr algn="ctr">
              <a:spcBef>
                <a:spcPct val="50000"/>
              </a:spcBef>
            </a:pPr>
            <a:r>
              <a:rPr lang="en-GB" sz="2400"/>
              <a:t>tourn</a:t>
            </a:r>
            <a:r>
              <a:rPr lang="en-GB" sz="2400">
                <a:solidFill>
                  <a:srgbClr val="FF0000"/>
                </a:solidFill>
              </a:rPr>
              <a:t>ez</a:t>
            </a:r>
          </a:p>
          <a:p>
            <a:pPr algn="ctr">
              <a:spcBef>
                <a:spcPct val="50000"/>
              </a:spcBef>
            </a:pPr>
            <a:r>
              <a:rPr lang="en-GB" sz="2400"/>
              <a:t>ferm</a:t>
            </a:r>
            <a:r>
              <a:rPr lang="en-GB" sz="2400">
                <a:solidFill>
                  <a:srgbClr val="FF0000"/>
                </a:solidFill>
              </a:rPr>
              <a:t>er</a:t>
            </a:r>
          </a:p>
          <a:p>
            <a:pPr algn="ctr">
              <a:spcBef>
                <a:spcPct val="50000"/>
              </a:spcBef>
            </a:pPr>
            <a:r>
              <a:rPr lang="en-GB" sz="2400"/>
              <a:t>l</a:t>
            </a:r>
            <a:r>
              <a:rPr lang="en-GB" sz="2400">
                <a:solidFill>
                  <a:srgbClr val="FF0000"/>
                </a:solidFill>
              </a:rPr>
              <a:t>es</a:t>
            </a:r>
          </a:p>
          <a:p>
            <a:pPr algn="ctr">
              <a:spcBef>
                <a:spcPct val="50000"/>
              </a:spcBef>
            </a:pPr>
            <a:r>
              <a:rPr lang="en-GB" sz="2400" smtClean="0"/>
              <a:t>ann</a:t>
            </a:r>
            <a:r>
              <a:rPr lang="en-GB" sz="2400" smtClean="0">
                <a:solidFill>
                  <a:srgbClr val="FF0000"/>
                </a:solidFill>
              </a:rPr>
              <a:t>ée</a:t>
            </a:r>
            <a:endParaRPr lang="en-GB" sz="2400">
              <a:solidFill>
                <a:srgbClr val="FF0000"/>
              </a:solidFill>
            </a:endParaRPr>
          </a:p>
          <a:p>
            <a:pPr algn="ctr">
              <a:spcBef>
                <a:spcPct val="50000"/>
              </a:spcBef>
            </a:pPr>
            <a:r>
              <a:rPr lang="en-GB" sz="2400"/>
              <a:t>excus</a:t>
            </a:r>
            <a:r>
              <a:rPr lang="en-GB" sz="2400">
                <a:solidFill>
                  <a:srgbClr val="FF0000"/>
                </a:solidFill>
              </a:rPr>
              <a:t>ez</a:t>
            </a:r>
            <a:endParaRPr lang="en-US" sz="2400">
              <a:solidFill>
                <a:srgbClr val="FF0000"/>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1600200" y="533400"/>
            <a:ext cx="6096000" cy="1015663"/>
          </a:xfrm>
          <a:prstGeom prst="rect">
            <a:avLst/>
          </a:prstGeom>
          <a:noFill/>
          <a:ln w="9525">
            <a:noFill/>
            <a:miter lim="800000"/>
            <a:headEnd/>
            <a:tailEnd/>
          </a:ln>
          <a:effectLst/>
        </p:spPr>
        <p:txBody>
          <a:bodyPr>
            <a:spAutoFit/>
          </a:bodyPr>
          <a:lstStyle/>
          <a:p>
            <a:pPr algn="ctr">
              <a:spcBef>
                <a:spcPct val="50000"/>
              </a:spcBef>
            </a:pPr>
            <a:r>
              <a:rPr lang="en-GB" sz="2400"/>
              <a:t>French Pronunciation – Get it right!</a:t>
            </a:r>
          </a:p>
          <a:p>
            <a:pPr algn="ctr">
              <a:spcBef>
                <a:spcPct val="50000"/>
              </a:spcBef>
            </a:pPr>
            <a:r>
              <a:rPr lang="en-GB" sz="2400"/>
              <a:t>Ça se prononce comment?</a:t>
            </a:r>
          </a:p>
        </p:txBody>
      </p:sp>
      <p:sp>
        <p:nvSpPr>
          <p:cNvPr id="48132" name="Text Box 4"/>
          <p:cNvSpPr txBox="1">
            <a:spLocks noChangeArrowheads="1"/>
          </p:cNvSpPr>
          <p:nvPr/>
        </p:nvSpPr>
        <p:spPr bwMode="auto">
          <a:xfrm>
            <a:off x="1295400" y="1905000"/>
            <a:ext cx="3276600" cy="4278094"/>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spcBef>
                <a:spcPct val="50000"/>
              </a:spcBef>
            </a:pPr>
            <a:r>
              <a:rPr lang="en-GB" sz="3200"/>
              <a:t>pré</a:t>
            </a:r>
          </a:p>
          <a:p>
            <a:pPr algn="ctr">
              <a:spcBef>
                <a:spcPct val="50000"/>
              </a:spcBef>
            </a:pPr>
            <a:r>
              <a:rPr lang="en-GB" sz="3200"/>
              <a:t>bébé</a:t>
            </a:r>
          </a:p>
          <a:p>
            <a:pPr algn="ctr">
              <a:spcBef>
                <a:spcPct val="50000"/>
              </a:spcBef>
            </a:pPr>
            <a:r>
              <a:rPr lang="en-GB" sz="3200"/>
              <a:t>mes</a:t>
            </a:r>
          </a:p>
          <a:p>
            <a:pPr algn="ctr">
              <a:spcBef>
                <a:spcPct val="50000"/>
              </a:spcBef>
            </a:pPr>
            <a:r>
              <a:rPr lang="en-GB" sz="3200"/>
              <a:t>fumez</a:t>
            </a:r>
          </a:p>
          <a:p>
            <a:pPr algn="ctr">
              <a:spcBef>
                <a:spcPct val="50000"/>
              </a:spcBef>
            </a:pPr>
            <a:r>
              <a:rPr lang="en-GB" sz="3200"/>
              <a:t>épater</a:t>
            </a:r>
          </a:p>
          <a:p>
            <a:pPr algn="ctr">
              <a:spcBef>
                <a:spcPct val="50000"/>
              </a:spcBef>
            </a:pPr>
            <a:r>
              <a:rPr lang="en-GB" sz="3200" smtClean="0"/>
              <a:t>bavarder</a:t>
            </a:r>
            <a:endParaRPr lang="en-US" sz="3200"/>
          </a:p>
        </p:txBody>
      </p:sp>
      <p:sp>
        <p:nvSpPr>
          <p:cNvPr id="48133" name="Text Box 5"/>
          <p:cNvSpPr txBox="1">
            <a:spLocks noChangeArrowheads="1"/>
          </p:cNvSpPr>
          <p:nvPr/>
        </p:nvSpPr>
        <p:spPr bwMode="auto">
          <a:xfrm>
            <a:off x="5029200" y="1905000"/>
            <a:ext cx="3276600" cy="4278094"/>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spcBef>
                <a:spcPct val="50000"/>
              </a:spcBef>
            </a:pPr>
            <a:r>
              <a:rPr lang="en-GB" sz="3200"/>
              <a:t>tes</a:t>
            </a:r>
          </a:p>
          <a:p>
            <a:pPr algn="ctr">
              <a:spcBef>
                <a:spcPct val="50000"/>
              </a:spcBef>
            </a:pPr>
            <a:r>
              <a:rPr lang="en-GB" sz="3200"/>
              <a:t>réprimandé</a:t>
            </a:r>
          </a:p>
          <a:p>
            <a:pPr algn="ctr">
              <a:spcBef>
                <a:spcPct val="50000"/>
              </a:spcBef>
            </a:pPr>
            <a:r>
              <a:rPr lang="en-GB" sz="3200"/>
              <a:t>agréer</a:t>
            </a:r>
          </a:p>
          <a:p>
            <a:pPr algn="ctr">
              <a:spcBef>
                <a:spcPct val="50000"/>
              </a:spcBef>
            </a:pPr>
            <a:r>
              <a:rPr lang="en-GB" sz="3200"/>
              <a:t>épée</a:t>
            </a:r>
          </a:p>
          <a:p>
            <a:pPr algn="ctr">
              <a:spcBef>
                <a:spcPct val="50000"/>
              </a:spcBef>
            </a:pPr>
            <a:r>
              <a:rPr lang="en-GB" sz="3200" smtClean="0"/>
              <a:t>passer</a:t>
            </a:r>
            <a:endParaRPr lang="en-GB" sz="3200"/>
          </a:p>
          <a:p>
            <a:pPr algn="ctr">
              <a:spcBef>
                <a:spcPct val="50000"/>
              </a:spcBef>
            </a:pPr>
            <a:r>
              <a:rPr lang="en-GB" sz="3200" smtClean="0"/>
              <a:t>tombée</a:t>
            </a:r>
            <a:endParaRPr lang="en-US" sz="320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p:spPr>
        <p:style>
          <a:lnRef idx="0">
            <a:schemeClr val="accent1"/>
          </a:lnRef>
          <a:fillRef idx="3">
            <a:schemeClr val="accent1"/>
          </a:fillRef>
          <a:effectRef idx="3">
            <a:schemeClr val="accent1"/>
          </a:effectRef>
          <a:fontRef idx="minor">
            <a:schemeClr val="lt1"/>
          </a:fontRef>
        </p:style>
        <p:txBody>
          <a:bodyPr/>
          <a:lstStyle/>
          <a:p>
            <a:r>
              <a:rPr lang="en-AU" smtClean="0"/>
              <a:t>Jeu de prononciation</a:t>
            </a:r>
            <a:endParaRPr lang="en-AU"/>
          </a:p>
        </p:txBody>
      </p:sp>
      <p:sp>
        <p:nvSpPr>
          <p:cNvPr id="5" name="Rectangle 4"/>
          <p:cNvSpPr/>
          <p:nvPr/>
        </p:nvSpPr>
        <p:spPr>
          <a:xfrm>
            <a:off x="642910" y="1357298"/>
            <a:ext cx="2214578" cy="489364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2400" dirty="0" smtClean="0"/>
              <a:t>lycée (m)</a:t>
            </a:r>
            <a:endParaRPr lang="en-AU" sz="2400" dirty="0" smtClean="0"/>
          </a:p>
          <a:p>
            <a:r>
              <a:rPr lang="fr-FR" sz="2400" dirty="0" smtClean="0"/>
              <a:t>magasin (</a:t>
            </a:r>
            <a:r>
              <a:rPr lang="fr-FR" sz="2400" smtClean="0"/>
              <a:t>m)</a:t>
            </a:r>
            <a:endParaRPr lang="en-AU" sz="2400" dirty="0" smtClean="0"/>
          </a:p>
          <a:p>
            <a:r>
              <a:rPr lang="fr-FR" sz="2400" dirty="0" smtClean="0"/>
              <a:t>mairie (f)</a:t>
            </a:r>
            <a:endParaRPr lang="en-AU" sz="2400" dirty="0" smtClean="0"/>
          </a:p>
          <a:p>
            <a:r>
              <a:rPr lang="fr-FR" sz="2400" dirty="0" smtClean="0"/>
              <a:t>marché (m)</a:t>
            </a:r>
            <a:endParaRPr lang="en-AU" sz="2400" dirty="0" smtClean="0"/>
          </a:p>
          <a:p>
            <a:r>
              <a:rPr lang="fr-FR" sz="2400" dirty="0" smtClean="0"/>
              <a:t>musée (m)</a:t>
            </a:r>
            <a:endParaRPr lang="en-AU" sz="2400" dirty="0" smtClean="0"/>
          </a:p>
          <a:p>
            <a:r>
              <a:rPr lang="fr-FR" sz="2400" smtClean="0"/>
              <a:t>boulangerie (f)</a:t>
            </a:r>
            <a:endParaRPr lang="en-AU" sz="2400" dirty="0" smtClean="0"/>
          </a:p>
          <a:p>
            <a:r>
              <a:rPr lang="fr-FR" sz="2400" dirty="0" smtClean="0"/>
              <a:t>place (f)</a:t>
            </a:r>
            <a:endParaRPr lang="en-AU" sz="2400" dirty="0" smtClean="0"/>
          </a:p>
          <a:p>
            <a:r>
              <a:rPr lang="fr-FR" sz="2400" dirty="0" smtClean="0"/>
              <a:t>plage (f)</a:t>
            </a:r>
            <a:endParaRPr lang="en-AU" sz="2400" dirty="0" smtClean="0"/>
          </a:p>
          <a:p>
            <a:r>
              <a:rPr lang="fr-FR" sz="2400" dirty="0" smtClean="0"/>
              <a:t>poste (</a:t>
            </a:r>
            <a:r>
              <a:rPr lang="fr-FR" sz="2400" smtClean="0"/>
              <a:t>f)</a:t>
            </a:r>
            <a:endParaRPr lang="en-AU" sz="2400" dirty="0" smtClean="0"/>
          </a:p>
          <a:p>
            <a:r>
              <a:rPr lang="fr-FR" sz="2400" dirty="0" smtClean="0"/>
              <a:t>rue (f)</a:t>
            </a:r>
            <a:endParaRPr lang="en-AU" sz="2400" dirty="0" smtClean="0"/>
          </a:p>
          <a:p>
            <a:r>
              <a:rPr lang="fr-FR" sz="2400" dirty="0" smtClean="0"/>
              <a:t>stade (m)</a:t>
            </a:r>
            <a:endParaRPr lang="en-AU" sz="2400" dirty="0" smtClean="0"/>
          </a:p>
          <a:p>
            <a:r>
              <a:rPr lang="fr-FR" sz="2400" dirty="0" smtClean="0"/>
              <a:t>ville (</a:t>
            </a:r>
            <a:r>
              <a:rPr lang="fr-FR" sz="2400" smtClean="0"/>
              <a:t>f)</a:t>
            </a:r>
          </a:p>
          <a:p>
            <a:r>
              <a:rPr lang="fr-FR" sz="2400" smtClean="0"/>
              <a:t>gare (f)</a:t>
            </a:r>
          </a:p>
        </p:txBody>
      </p:sp>
      <p:sp>
        <p:nvSpPr>
          <p:cNvPr id="7" name="Rectangle 6"/>
          <p:cNvSpPr/>
          <p:nvPr/>
        </p:nvSpPr>
        <p:spPr>
          <a:xfrm>
            <a:off x="3643306" y="1357298"/>
            <a:ext cx="1928826" cy="489364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2400" smtClean="0"/>
              <a:t>banque (f)</a:t>
            </a:r>
            <a:endParaRPr lang="en-AU" sz="2400" smtClean="0"/>
          </a:p>
          <a:p>
            <a:r>
              <a:rPr lang="fr-FR" sz="2400" smtClean="0"/>
              <a:t>aller</a:t>
            </a:r>
            <a:endParaRPr lang="en-AU" sz="2400" smtClean="0"/>
          </a:p>
          <a:p>
            <a:r>
              <a:rPr lang="fr-FR" sz="2400" smtClean="0"/>
              <a:t>où est</a:t>
            </a:r>
            <a:endParaRPr lang="en-AU" sz="2400" smtClean="0"/>
          </a:p>
          <a:p>
            <a:r>
              <a:rPr lang="fr-FR" sz="2400" smtClean="0"/>
              <a:t>il y a</a:t>
            </a:r>
            <a:endParaRPr lang="en-AU" sz="2400" smtClean="0"/>
          </a:p>
          <a:p>
            <a:r>
              <a:rPr lang="fr-FR" sz="2400" smtClean="0"/>
              <a:t>je cherche</a:t>
            </a:r>
          </a:p>
          <a:p>
            <a:r>
              <a:rPr lang="fr-FR" sz="2400" smtClean="0"/>
              <a:t>c’est</a:t>
            </a:r>
            <a:endParaRPr lang="en-AU" sz="2400" smtClean="0"/>
          </a:p>
          <a:p>
            <a:r>
              <a:rPr lang="fr-FR" sz="2400" smtClean="0"/>
              <a:t>en face de</a:t>
            </a:r>
            <a:endParaRPr lang="en-AU" sz="2400" smtClean="0"/>
          </a:p>
          <a:p>
            <a:r>
              <a:rPr lang="fr-FR" sz="2400" smtClean="0"/>
              <a:t>derrière</a:t>
            </a:r>
            <a:endParaRPr lang="en-AU" sz="2400" smtClean="0"/>
          </a:p>
          <a:p>
            <a:r>
              <a:rPr lang="fr-FR" sz="2400" smtClean="0"/>
              <a:t>à côté de</a:t>
            </a:r>
            <a:endParaRPr lang="en-AU" sz="2400" smtClean="0"/>
          </a:p>
          <a:p>
            <a:r>
              <a:rPr lang="fr-FR" sz="2400" smtClean="0"/>
              <a:t>entre</a:t>
            </a:r>
            <a:endParaRPr lang="en-AU" sz="2400" smtClean="0"/>
          </a:p>
          <a:p>
            <a:r>
              <a:rPr lang="fr-FR" sz="2400" smtClean="0"/>
              <a:t>au coin de</a:t>
            </a:r>
            <a:endParaRPr lang="en-AU" sz="2400" smtClean="0"/>
          </a:p>
          <a:p>
            <a:r>
              <a:rPr lang="fr-FR" sz="2400" smtClean="0"/>
              <a:t>loin de</a:t>
            </a:r>
            <a:endParaRPr lang="en-AU" sz="2400" smtClean="0"/>
          </a:p>
          <a:p>
            <a:r>
              <a:rPr lang="fr-FR" sz="2400" smtClean="0"/>
              <a:t>près de</a:t>
            </a:r>
            <a:endParaRPr lang="en-AU" sz="2400" smtClean="0"/>
          </a:p>
        </p:txBody>
      </p:sp>
      <p:sp>
        <p:nvSpPr>
          <p:cNvPr id="8" name="Rectangle 7"/>
          <p:cNvSpPr/>
          <p:nvPr/>
        </p:nvSpPr>
        <p:spPr>
          <a:xfrm>
            <a:off x="6500826" y="1357298"/>
            <a:ext cx="1928826" cy="489364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2400" smtClean="0"/>
              <a:t>bus (m)</a:t>
            </a:r>
          </a:p>
          <a:p>
            <a:r>
              <a:rPr lang="fr-FR" sz="2400" smtClean="0"/>
              <a:t>cinéma (m)</a:t>
            </a:r>
          </a:p>
          <a:p>
            <a:r>
              <a:rPr lang="fr-FR" sz="2400" smtClean="0"/>
              <a:t>allez</a:t>
            </a:r>
            <a:endParaRPr lang="en-AU" sz="2400" smtClean="0"/>
          </a:p>
          <a:p>
            <a:r>
              <a:rPr lang="fr-FR" sz="2400" smtClean="0"/>
              <a:t>continuez</a:t>
            </a:r>
            <a:endParaRPr lang="en-AU" sz="2400" smtClean="0"/>
          </a:p>
          <a:p>
            <a:r>
              <a:rPr lang="fr-FR" sz="2400" smtClean="0"/>
              <a:t>prenez</a:t>
            </a:r>
            <a:endParaRPr lang="en-AU" sz="2400" smtClean="0"/>
          </a:p>
          <a:p>
            <a:r>
              <a:rPr lang="fr-FR" sz="2400" smtClean="0"/>
              <a:t>traversez</a:t>
            </a:r>
            <a:endParaRPr lang="en-AU" sz="2400" smtClean="0"/>
          </a:p>
          <a:p>
            <a:r>
              <a:rPr lang="fr-FR" sz="2400" smtClean="0"/>
              <a:t>tournez</a:t>
            </a:r>
            <a:endParaRPr lang="en-AU" sz="2400" smtClean="0"/>
          </a:p>
          <a:p>
            <a:r>
              <a:rPr lang="fr-FR" sz="2400" smtClean="0"/>
              <a:t>à gauche</a:t>
            </a:r>
            <a:endParaRPr lang="en-AU" sz="2400" smtClean="0"/>
          </a:p>
          <a:p>
            <a:r>
              <a:rPr lang="fr-FR" sz="2400" smtClean="0"/>
              <a:t>à droite</a:t>
            </a:r>
            <a:endParaRPr lang="en-AU" sz="2400" smtClean="0"/>
          </a:p>
          <a:p>
            <a:r>
              <a:rPr lang="fr-FR" sz="2400" smtClean="0"/>
              <a:t>tout droit</a:t>
            </a:r>
          </a:p>
          <a:p>
            <a:r>
              <a:rPr lang="fr-FR" sz="2400" smtClean="0"/>
              <a:t>c’est sur</a:t>
            </a:r>
            <a:endParaRPr lang="en-AU" sz="2400" smtClean="0"/>
          </a:p>
          <a:p>
            <a:r>
              <a:rPr lang="fr-FR" sz="2400" smtClean="0"/>
              <a:t>allons-y</a:t>
            </a:r>
            <a:endParaRPr lang="en-AU" sz="2400" smtClean="0"/>
          </a:p>
          <a:p>
            <a:r>
              <a:rPr lang="fr-FR" sz="2400" smtClean="0"/>
              <a:t>on y va</a:t>
            </a:r>
            <a:endParaRPr lang="en-AU"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5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blinds(horizontal)">
                                      <p:cBhvr>
                                        <p:cTn id="32" dur="500"/>
                                        <p:tgtEl>
                                          <p:spTgt spid="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blinds(horizontal)">
                                      <p:cBhvr>
                                        <p:cTn id="37" dur="500"/>
                                        <p:tgtEl>
                                          <p:spTgt spid="5">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Effect transition="in" filter="blinds(horizontal)">
                                      <p:cBhvr>
                                        <p:cTn id="42" dur="500"/>
                                        <p:tgtEl>
                                          <p:spTgt spid="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
                                            <p:txEl>
                                              <p:pRg st="9" end="9"/>
                                            </p:txEl>
                                          </p:spTgt>
                                        </p:tgtEl>
                                        <p:attrNameLst>
                                          <p:attrName>style.visibility</p:attrName>
                                        </p:attrNameLst>
                                      </p:cBhvr>
                                      <p:to>
                                        <p:strVal val="visible"/>
                                      </p:to>
                                    </p:set>
                                    <p:animEffect transition="in" filter="blinds(horizontal)">
                                      <p:cBhvr>
                                        <p:cTn id="47" dur="500"/>
                                        <p:tgtEl>
                                          <p:spTgt spid="5">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5">
                                            <p:txEl>
                                              <p:pRg st="10" end="10"/>
                                            </p:txEl>
                                          </p:spTgt>
                                        </p:tgtEl>
                                        <p:attrNameLst>
                                          <p:attrName>style.visibility</p:attrName>
                                        </p:attrNameLst>
                                      </p:cBhvr>
                                      <p:to>
                                        <p:strVal val="visible"/>
                                      </p:to>
                                    </p:set>
                                    <p:animEffect transition="in" filter="blinds(horizontal)">
                                      <p:cBhvr>
                                        <p:cTn id="52" dur="500"/>
                                        <p:tgtEl>
                                          <p:spTgt spid="5">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5">
                                            <p:txEl>
                                              <p:pRg st="11" end="11"/>
                                            </p:txEl>
                                          </p:spTgt>
                                        </p:tgtEl>
                                        <p:attrNameLst>
                                          <p:attrName>style.visibility</p:attrName>
                                        </p:attrNameLst>
                                      </p:cBhvr>
                                      <p:to>
                                        <p:strVal val="visible"/>
                                      </p:to>
                                    </p:set>
                                    <p:animEffect transition="in" filter="blinds(horizontal)">
                                      <p:cBhvr>
                                        <p:cTn id="57" dur="500"/>
                                        <p:tgtEl>
                                          <p:spTgt spid="5">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5">
                                            <p:txEl>
                                              <p:pRg st="12" end="12"/>
                                            </p:txEl>
                                          </p:spTgt>
                                        </p:tgtEl>
                                        <p:attrNameLst>
                                          <p:attrName>style.visibility</p:attrName>
                                        </p:attrNameLst>
                                      </p:cBhvr>
                                      <p:to>
                                        <p:strVal val="visible"/>
                                      </p:to>
                                    </p:set>
                                    <p:animEffect transition="in" filter="blinds(horizontal)">
                                      <p:cBhvr>
                                        <p:cTn id="62" dur="500"/>
                                        <p:tgtEl>
                                          <p:spTgt spid="5">
                                            <p:txEl>
                                              <p:pRg st="12" end="1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7">
                                            <p:txEl>
                                              <p:pRg st="0" end="0"/>
                                            </p:txEl>
                                          </p:spTgt>
                                        </p:tgtEl>
                                        <p:attrNameLst>
                                          <p:attrName>style.visibility</p:attrName>
                                        </p:attrNameLst>
                                      </p:cBhvr>
                                      <p:to>
                                        <p:strVal val="visible"/>
                                      </p:to>
                                    </p:set>
                                    <p:animEffect transition="in" filter="dissolve">
                                      <p:cBhvr>
                                        <p:cTn id="67" dur="500"/>
                                        <p:tgtEl>
                                          <p:spTgt spid="7">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7">
                                            <p:txEl>
                                              <p:pRg st="1" end="1"/>
                                            </p:txEl>
                                          </p:spTgt>
                                        </p:tgtEl>
                                        <p:attrNameLst>
                                          <p:attrName>style.visibility</p:attrName>
                                        </p:attrNameLst>
                                      </p:cBhvr>
                                      <p:to>
                                        <p:strVal val="visible"/>
                                      </p:to>
                                    </p:set>
                                    <p:animEffect transition="in" filter="dissolve">
                                      <p:cBhvr>
                                        <p:cTn id="72" dur="500"/>
                                        <p:tgtEl>
                                          <p:spTgt spid="7">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7">
                                            <p:txEl>
                                              <p:pRg st="2" end="2"/>
                                            </p:txEl>
                                          </p:spTgt>
                                        </p:tgtEl>
                                        <p:attrNameLst>
                                          <p:attrName>style.visibility</p:attrName>
                                        </p:attrNameLst>
                                      </p:cBhvr>
                                      <p:to>
                                        <p:strVal val="visible"/>
                                      </p:to>
                                    </p:set>
                                    <p:animEffect transition="in" filter="dissolve">
                                      <p:cBhvr>
                                        <p:cTn id="77" dur="500"/>
                                        <p:tgtEl>
                                          <p:spTgt spid="7">
                                            <p:txEl>
                                              <p:pRg st="2" end="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nodeType="clickEffect">
                                  <p:stCondLst>
                                    <p:cond delay="0"/>
                                  </p:stCondLst>
                                  <p:childTnLst>
                                    <p:set>
                                      <p:cBhvr>
                                        <p:cTn id="81" dur="1" fill="hold">
                                          <p:stCondLst>
                                            <p:cond delay="0"/>
                                          </p:stCondLst>
                                        </p:cTn>
                                        <p:tgtEl>
                                          <p:spTgt spid="7">
                                            <p:txEl>
                                              <p:pRg st="3" end="3"/>
                                            </p:txEl>
                                          </p:spTgt>
                                        </p:tgtEl>
                                        <p:attrNameLst>
                                          <p:attrName>style.visibility</p:attrName>
                                        </p:attrNameLst>
                                      </p:cBhvr>
                                      <p:to>
                                        <p:strVal val="visible"/>
                                      </p:to>
                                    </p:set>
                                    <p:animEffect transition="in" filter="dissolve">
                                      <p:cBhvr>
                                        <p:cTn id="82" dur="500"/>
                                        <p:tgtEl>
                                          <p:spTgt spid="7">
                                            <p:txEl>
                                              <p:pRg st="3"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nodeType="clickEffect">
                                  <p:stCondLst>
                                    <p:cond delay="0"/>
                                  </p:stCondLst>
                                  <p:childTnLst>
                                    <p:set>
                                      <p:cBhvr>
                                        <p:cTn id="86" dur="1" fill="hold">
                                          <p:stCondLst>
                                            <p:cond delay="0"/>
                                          </p:stCondLst>
                                        </p:cTn>
                                        <p:tgtEl>
                                          <p:spTgt spid="7">
                                            <p:txEl>
                                              <p:pRg st="4" end="4"/>
                                            </p:txEl>
                                          </p:spTgt>
                                        </p:tgtEl>
                                        <p:attrNameLst>
                                          <p:attrName>style.visibility</p:attrName>
                                        </p:attrNameLst>
                                      </p:cBhvr>
                                      <p:to>
                                        <p:strVal val="visible"/>
                                      </p:to>
                                    </p:set>
                                    <p:animEffect transition="in" filter="dissolve">
                                      <p:cBhvr>
                                        <p:cTn id="87" dur="500"/>
                                        <p:tgtEl>
                                          <p:spTgt spid="7">
                                            <p:txEl>
                                              <p:pRg st="4" end="4"/>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nodeType="clickEffect">
                                  <p:stCondLst>
                                    <p:cond delay="0"/>
                                  </p:stCondLst>
                                  <p:childTnLst>
                                    <p:set>
                                      <p:cBhvr>
                                        <p:cTn id="91" dur="1" fill="hold">
                                          <p:stCondLst>
                                            <p:cond delay="0"/>
                                          </p:stCondLst>
                                        </p:cTn>
                                        <p:tgtEl>
                                          <p:spTgt spid="7">
                                            <p:txEl>
                                              <p:pRg st="5" end="5"/>
                                            </p:txEl>
                                          </p:spTgt>
                                        </p:tgtEl>
                                        <p:attrNameLst>
                                          <p:attrName>style.visibility</p:attrName>
                                        </p:attrNameLst>
                                      </p:cBhvr>
                                      <p:to>
                                        <p:strVal val="visible"/>
                                      </p:to>
                                    </p:set>
                                    <p:animEffect transition="in" filter="dissolve">
                                      <p:cBhvr>
                                        <p:cTn id="92" dur="500"/>
                                        <p:tgtEl>
                                          <p:spTgt spid="7">
                                            <p:txEl>
                                              <p:pRg st="5" end="5"/>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nodeType="clickEffect">
                                  <p:stCondLst>
                                    <p:cond delay="0"/>
                                  </p:stCondLst>
                                  <p:childTnLst>
                                    <p:set>
                                      <p:cBhvr>
                                        <p:cTn id="96" dur="1" fill="hold">
                                          <p:stCondLst>
                                            <p:cond delay="0"/>
                                          </p:stCondLst>
                                        </p:cTn>
                                        <p:tgtEl>
                                          <p:spTgt spid="7">
                                            <p:txEl>
                                              <p:pRg st="6" end="6"/>
                                            </p:txEl>
                                          </p:spTgt>
                                        </p:tgtEl>
                                        <p:attrNameLst>
                                          <p:attrName>style.visibility</p:attrName>
                                        </p:attrNameLst>
                                      </p:cBhvr>
                                      <p:to>
                                        <p:strVal val="visible"/>
                                      </p:to>
                                    </p:set>
                                    <p:animEffect transition="in" filter="dissolve">
                                      <p:cBhvr>
                                        <p:cTn id="97" dur="500"/>
                                        <p:tgtEl>
                                          <p:spTgt spid="7">
                                            <p:txEl>
                                              <p:pRg st="6" end="6"/>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nodeType="clickEffect">
                                  <p:stCondLst>
                                    <p:cond delay="0"/>
                                  </p:stCondLst>
                                  <p:childTnLst>
                                    <p:set>
                                      <p:cBhvr>
                                        <p:cTn id="101" dur="1" fill="hold">
                                          <p:stCondLst>
                                            <p:cond delay="0"/>
                                          </p:stCondLst>
                                        </p:cTn>
                                        <p:tgtEl>
                                          <p:spTgt spid="7">
                                            <p:txEl>
                                              <p:pRg st="7" end="7"/>
                                            </p:txEl>
                                          </p:spTgt>
                                        </p:tgtEl>
                                        <p:attrNameLst>
                                          <p:attrName>style.visibility</p:attrName>
                                        </p:attrNameLst>
                                      </p:cBhvr>
                                      <p:to>
                                        <p:strVal val="visible"/>
                                      </p:to>
                                    </p:set>
                                    <p:animEffect transition="in" filter="dissolve">
                                      <p:cBhvr>
                                        <p:cTn id="102" dur="500"/>
                                        <p:tgtEl>
                                          <p:spTgt spid="7">
                                            <p:txEl>
                                              <p:pRg st="7" end="7"/>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9" presetClass="entr" presetSubtype="0" fill="hold" nodeType="clickEffect">
                                  <p:stCondLst>
                                    <p:cond delay="0"/>
                                  </p:stCondLst>
                                  <p:childTnLst>
                                    <p:set>
                                      <p:cBhvr>
                                        <p:cTn id="106" dur="1" fill="hold">
                                          <p:stCondLst>
                                            <p:cond delay="0"/>
                                          </p:stCondLst>
                                        </p:cTn>
                                        <p:tgtEl>
                                          <p:spTgt spid="7">
                                            <p:txEl>
                                              <p:pRg st="8" end="8"/>
                                            </p:txEl>
                                          </p:spTgt>
                                        </p:tgtEl>
                                        <p:attrNameLst>
                                          <p:attrName>style.visibility</p:attrName>
                                        </p:attrNameLst>
                                      </p:cBhvr>
                                      <p:to>
                                        <p:strVal val="visible"/>
                                      </p:to>
                                    </p:set>
                                    <p:animEffect transition="in" filter="dissolve">
                                      <p:cBhvr>
                                        <p:cTn id="107" dur="500"/>
                                        <p:tgtEl>
                                          <p:spTgt spid="7">
                                            <p:txEl>
                                              <p:pRg st="8" end="8"/>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9" presetClass="entr" presetSubtype="0" fill="hold" nodeType="clickEffect">
                                  <p:stCondLst>
                                    <p:cond delay="0"/>
                                  </p:stCondLst>
                                  <p:childTnLst>
                                    <p:set>
                                      <p:cBhvr>
                                        <p:cTn id="111" dur="1" fill="hold">
                                          <p:stCondLst>
                                            <p:cond delay="0"/>
                                          </p:stCondLst>
                                        </p:cTn>
                                        <p:tgtEl>
                                          <p:spTgt spid="7">
                                            <p:txEl>
                                              <p:pRg st="9" end="9"/>
                                            </p:txEl>
                                          </p:spTgt>
                                        </p:tgtEl>
                                        <p:attrNameLst>
                                          <p:attrName>style.visibility</p:attrName>
                                        </p:attrNameLst>
                                      </p:cBhvr>
                                      <p:to>
                                        <p:strVal val="visible"/>
                                      </p:to>
                                    </p:set>
                                    <p:animEffect transition="in" filter="dissolve">
                                      <p:cBhvr>
                                        <p:cTn id="112" dur="500"/>
                                        <p:tgtEl>
                                          <p:spTgt spid="7">
                                            <p:txEl>
                                              <p:pRg st="9" end="9"/>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9" presetClass="entr" presetSubtype="0" fill="hold" nodeType="clickEffect">
                                  <p:stCondLst>
                                    <p:cond delay="0"/>
                                  </p:stCondLst>
                                  <p:childTnLst>
                                    <p:set>
                                      <p:cBhvr>
                                        <p:cTn id="116" dur="1" fill="hold">
                                          <p:stCondLst>
                                            <p:cond delay="0"/>
                                          </p:stCondLst>
                                        </p:cTn>
                                        <p:tgtEl>
                                          <p:spTgt spid="7">
                                            <p:txEl>
                                              <p:pRg st="10" end="10"/>
                                            </p:txEl>
                                          </p:spTgt>
                                        </p:tgtEl>
                                        <p:attrNameLst>
                                          <p:attrName>style.visibility</p:attrName>
                                        </p:attrNameLst>
                                      </p:cBhvr>
                                      <p:to>
                                        <p:strVal val="visible"/>
                                      </p:to>
                                    </p:set>
                                    <p:animEffect transition="in" filter="dissolve">
                                      <p:cBhvr>
                                        <p:cTn id="117" dur="500"/>
                                        <p:tgtEl>
                                          <p:spTgt spid="7">
                                            <p:txEl>
                                              <p:pRg st="10" end="10"/>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9" presetClass="entr" presetSubtype="0" fill="hold" nodeType="clickEffect">
                                  <p:stCondLst>
                                    <p:cond delay="0"/>
                                  </p:stCondLst>
                                  <p:childTnLst>
                                    <p:set>
                                      <p:cBhvr>
                                        <p:cTn id="121" dur="1" fill="hold">
                                          <p:stCondLst>
                                            <p:cond delay="0"/>
                                          </p:stCondLst>
                                        </p:cTn>
                                        <p:tgtEl>
                                          <p:spTgt spid="7">
                                            <p:txEl>
                                              <p:pRg st="11" end="11"/>
                                            </p:txEl>
                                          </p:spTgt>
                                        </p:tgtEl>
                                        <p:attrNameLst>
                                          <p:attrName>style.visibility</p:attrName>
                                        </p:attrNameLst>
                                      </p:cBhvr>
                                      <p:to>
                                        <p:strVal val="visible"/>
                                      </p:to>
                                    </p:set>
                                    <p:animEffect transition="in" filter="dissolve">
                                      <p:cBhvr>
                                        <p:cTn id="122" dur="500"/>
                                        <p:tgtEl>
                                          <p:spTgt spid="7">
                                            <p:txEl>
                                              <p:pRg st="11" end="11"/>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9" presetClass="entr" presetSubtype="0" fill="hold" nodeType="clickEffect">
                                  <p:stCondLst>
                                    <p:cond delay="0"/>
                                  </p:stCondLst>
                                  <p:childTnLst>
                                    <p:set>
                                      <p:cBhvr>
                                        <p:cTn id="126" dur="1" fill="hold">
                                          <p:stCondLst>
                                            <p:cond delay="0"/>
                                          </p:stCondLst>
                                        </p:cTn>
                                        <p:tgtEl>
                                          <p:spTgt spid="7">
                                            <p:txEl>
                                              <p:pRg st="12" end="12"/>
                                            </p:txEl>
                                          </p:spTgt>
                                        </p:tgtEl>
                                        <p:attrNameLst>
                                          <p:attrName>style.visibility</p:attrName>
                                        </p:attrNameLst>
                                      </p:cBhvr>
                                      <p:to>
                                        <p:strVal val="visible"/>
                                      </p:to>
                                    </p:set>
                                    <p:animEffect transition="in" filter="dissolve">
                                      <p:cBhvr>
                                        <p:cTn id="127" dur="500"/>
                                        <p:tgtEl>
                                          <p:spTgt spid="7">
                                            <p:txEl>
                                              <p:pRg st="12" end="12"/>
                                            </p:txEl>
                                          </p:spTgt>
                                        </p:tgtEl>
                                      </p:cBhvr>
                                    </p:animEffect>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nodeType="clickEffect">
                                  <p:stCondLst>
                                    <p:cond delay="0"/>
                                  </p:stCondLst>
                                  <p:childTnLst>
                                    <p:set>
                                      <p:cBhvr>
                                        <p:cTn id="131" dur="1" fill="hold">
                                          <p:stCondLst>
                                            <p:cond delay="0"/>
                                          </p:stCondLst>
                                        </p:cTn>
                                        <p:tgtEl>
                                          <p:spTgt spid="8">
                                            <p:txEl>
                                              <p:pRg st="0" end="0"/>
                                            </p:txEl>
                                          </p:spTgt>
                                        </p:tgtEl>
                                        <p:attrNameLst>
                                          <p:attrName>style.visibility</p:attrName>
                                        </p:attrNameLst>
                                      </p:cBhvr>
                                      <p:to>
                                        <p:strVal val="visible"/>
                                      </p:to>
                                    </p:set>
                                    <p:anim calcmode="lin" valueType="num">
                                      <p:cBhvr additive="base">
                                        <p:cTn id="132"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nodeType="clickEffect">
                                  <p:stCondLst>
                                    <p:cond delay="0"/>
                                  </p:stCondLst>
                                  <p:childTnLst>
                                    <p:set>
                                      <p:cBhvr>
                                        <p:cTn id="137" dur="1" fill="hold">
                                          <p:stCondLst>
                                            <p:cond delay="0"/>
                                          </p:stCondLst>
                                        </p:cTn>
                                        <p:tgtEl>
                                          <p:spTgt spid="8">
                                            <p:txEl>
                                              <p:pRg st="1" end="1"/>
                                            </p:txEl>
                                          </p:spTgt>
                                        </p:tgtEl>
                                        <p:attrNameLst>
                                          <p:attrName>style.visibility</p:attrName>
                                        </p:attrNameLst>
                                      </p:cBhvr>
                                      <p:to>
                                        <p:strVal val="visible"/>
                                      </p:to>
                                    </p:set>
                                    <p:anim calcmode="lin" valueType="num">
                                      <p:cBhvr additive="base">
                                        <p:cTn id="138"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39"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4" fill="hold" nodeType="clickEffect">
                                  <p:stCondLst>
                                    <p:cond delay="0"/>
                                  </p:stCondLst>
                                  <p:childTnLst>
                                    <p:set>
                                      <p:cBhvr>
                                        <p:cTn id="143" dur="1" fill="hold">
                                          <p:stCondLst>
                                            <p:cond delay="0"/>
                                          </p:stCondLst>
                                        </p:cTn>
                                        <p:tgtEl>
                                          <p:spTgt spid="8">
                                            <p:txEl>
                                              <p:pRg st="2" end="2"/>
                                            </p:txEl>
                                          </p:spTgt>
                                        </p:tgtEl>
                                        <p:attrNameLst>
                                          <p:attrName>style.visibility</p:attrName>
                                        </p:attrNameLst>
                                      </p:cBhvr>
                                      <p:to>
                                        <p:strVal val="visible"/>
                                      </p:to>
                                    </p:set>
                                    <p:anim calcmode="lin" valueType="num">
                                      <p:cBhvr additive="base">
                                        <p:cTn id="144"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45"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nodeType="clickEffect">
                                  <p:stCondLst>
                                    <p:cond delay="0"/>
                                  </p:stCondLst>
                                  <p:childTnLst>
                                    <p:set>
                                      <p:cBhvr>
                                        <p:cTn id="149" dur="1" fill="hold">
                                          <p:stCondLst>
                                            <p:cond delay="0"/>
                                          </p:stCondLst>
                                        </p:cTn>
                                        <p:tgtEl>
                                          <p:spTgt spid="8">
                                            <p:txEl>
                                              <p:pRg st="3" end="3"/>
                                            </p:txEl>
                                          </p:spTgt>
                                        </p:tgtEl>
                                        <p:attrNameLst>
                                          <p:attrName>style.visibility</p:attrName>
                                        </p:attrNameLst>
                                      </p:cBhvr>
                                      <p:to>
                                        <p:strVal val="visible"/>
                                      </p:to>
                                    </p:set>
                                    <p:anim calcmode="lin" valueType="num">
                                      <p:cBhvr additive="base">
                                        <p:cTn id="150"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51"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4" fill="hold" nodeType="clickEffect">
                                  <p:stCondLst>
                                    <p:cond delay="0"/>
                                  </p:stCondLst>
                                  <p:childTnLst>
                                    <p:set>
                                      <p:cBhvr>
                                        <p:cTn id="155" dur="1" fill="hold">
                                          <p:stCondLst>
                                            <p:cond delay="0"/>
                                          </p:stCondLst>
                                        </p:cTn>
                                        <p:tgtEl>
                                          <p:spTgt spid="8">
                                            <p:txEl>
                                              <p:pRg st="4" end="4"/>
                                            </p:txEl>
                                          </p:spTgt>
                                        </p:tgtEl>
                                        <p:attrNameLst>
                                          <p:attrName>style.visibility</p:attrName>
                                        </p:attrNameLst>
                                      </p:cBhvr>
                                      <p:to>
                                        <p:strVal val="visible"/>
                                      </p:to>
                                    </p:set>
                                    <p:anim calcmode="lin" valueType="num">
                                      <p:cBhvr additive="base">
                                        <p:cTn id="156"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57"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nodeType="clickEffect">
                                  <p:stCondLst>
                                    <p:cond delay="0"/>
                                  </p:stCondLst>
                                  <p:childTnLst>
                                    <p:set>
                                      <p:cBhvr>
                                        <p:cTn id="161" dur="1" fill="hold">
                                          <p:stCondLst>
                                            <p:cond delay="0"/>
                                          </p:stCondLst>
                                        </p:cTn>
                                        <p:tgtEl>
                                          <p:spTgt spid="8">
                                            <p:txEl>
                                              <p:pRg st="5" end="5"/>
                                            </p:txEl>
                                          </p:spTgt>
                                        </p:tgtEl>
                                        <p:attrNameLst>
                                          <p:attrName>style.visibility</p:attrName>
                                        </p:attrNameLst>
                                      </p:cBhvr>
                                      <p:to>
                                        <p:strVal val="visible"/>
                                      </p:to>
                                    </p:set>
                                    <p:anim calcmode="lin" valueType="num">
                                      <p:cBhvr additive="base">
                                        <p:cTn id="162"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163"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nodeType="clickEffect">
                                  <p:stCondLst>
                                    <p:cond delay="0"/>
                                  </p:stCondLst>
                                  <p:childTnLst>
                                    <p:set>
                                      <p:cBhvr>
                                        <p:cTn id="167" dur="1" fill="hold">
                                          <p:stCondLst>
                                            <p:cond delay="0"/>
                                          </p:stCondLst>
                                        </p:cTn>
                                        <p:tgtEl>
                                          <p:spTgt spid="8">
                                            <p:txEl>
                                              <p:pRg st="6" end="6"/>
                                            </p:txEl>
                                          </p:spTgt>
                                        </p:tgtEl>
                                        <p:attrNameLst>
                                          <p:attrName>style.visibility</p:attrName>
                                        </p:attrNameLst>
                                      </p:cBhvr>
                                      <p:to>
                                        <p:strVal val="visible"/>
                                      </p:to>
                                    </p:set>
                                    <p:anim calcmode="lin" valueType="num">
                                      <p:cBhvr additive="base">
                                        <p:cTn id="168"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169"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nodeType="clickEffect">
                                  <p:stCondLst>
                                    <p:cond delay="0"/>
                                  </p:stCondLst>
                                  <p:childTnLst>
                                    <p:set>
                                      <p:cBhvr>
                                        <p:cTn id="173" dur="1" fill="hold">
                                          <p:stCondLst>
                                            <p:cond delay="0"/>
                                          </p:stCondLst>
                                        </p:cTn>
                                        <p:tgtEl>
                                          <p:spTgt spid="8">
                                            <p:txEl>
                                              <p:pRg st="7" end="7"/>
                                            </p:txEl>
                                          </p:spTgt>
                                        </p:tgtEl>
                                        <p:attrNameLst>
                                          <p:attrName>style.visibility</p:attrName>
                                        </p:attrNameLst>
                                      </p:cBhvr>
                                      <p:to>
                                        <p:strVal val="visible"/>
                                      </p:to>
                                    </p:set>
                                    <p:anim calcmode="lin" valueType="num">
                                      <p:cBhvr additive="base">
                                        <p:cTn id="174"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175" dur="500" fill="hold"/>
                                        <p:tgtEl>
                                          <p:spTgt spid="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nodeType="clickEffect">
                                  <p:stCondLst>
                                    <p:cond delay="0"/>
                                  </p:stCondLst>
                                  <p:childTnLst>
                                    <p:set>
                                      <p:cBhvr>
                                        <p:cTn id="179" dur="1" fill="hold">
                                          <p:stCondLst>
                                            <p:cond delay="0"/>
                                          </p:stCondLst>
                                        </p:cTn>
                                        <p:tgtEl>
                                          <p:spTgt spid="8">
                                            <p:txEl>
                                              <p:pRg st="8" end="8"/>
                                            </p:txEl>
                                          </p:spTgt>
                                        </p:tgtEl>
                                        <p:attrNameLst>
                                          <p:attrName>style.visibility</p:attrName>
                                        </p:attrNameLst>
                                      </p:cBhvr>
                                      <p:to>
                                        <p:strVal val="visible"/>
                                      </p:to>
                                    </p:set>
                                    <p:anim calcmode="lin" valueType="num">
                                      <p:cBhvr additive="base">
                                        <p:cTn id="180"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181"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nodeType="clickEffect">
                                  <p:stCondLst>
                                    <p:cond delay="0"/>
                                  </p:stCondLst>
                                  <p:childTnLst>
                                    <p:set>
                                      <p:cBhvr>
                                        <p:cTn id="185" dur="1" fill="hold">
                                          <p:stCondLst>
                                            <p:cond delay="0"/>
                                          </p:stCondLst>
                                        </p:cTn>
                                        <p:tgtEl>
                                          <p:spTgt spid="8">
                                            <p:txEl>
                                              <p:pRg st="9" end="9"/>
                                            </p:txEl>
                                          </p:spTgt>
                                        </p:tgtEl>
                                        <p:attrNameLst>
                                          <p:attrName>style.visibility</p:attrName>
                                        </p:attrNameLst>
                                      </p:cBhvr>
                                      <p:to>
                                        <p:strVal val="visible"/>
                                      </p:to>
                                    </p:set>
                                    <p:anim calcmode="lin" valueType="num">
                                      <p:cBhvr additive="base">
                                        <p:cTn id="186"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187" dur="500" fill="hold"/>
                                        <p:tgtEl>
                                          <p:spTgt spid="8">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nodeType="clickEffect">
                                  <p:stCondLst>
                                    <p:cond delay="0"/>
                                  </p:stCondLst>
                                  <p:childTnLst>
                                    <p:set>
                                      <p:cBhvr>
                                        <p:cTn id="191" dur="1" fill="hold">
                                          <p:stCondLst>
                                            <p:cond delay="0"/>
                                          </p:stCondLst>
                                        </p:cTn>
                                        <p:tgtEl>
                                          <p:spTgt spid="8">
                                            <p:txEl>
                                              <p:pRg st="10" end="10"/>
                                            </p:txEl>
                                          </p:spTgt>
                                        </p:tgtEl>
                                        <p:attrNameLst>
                                          <p:attrName>style.visibility</p:attrName>
                                        </p:attrNameLst>
                                      </p:cBhvr>
                                      <p:to>
                                        <p:strVal val="visible"/>
                                      </p:to>
                                    </p:set>
                                    <p:anim calcmode="lin" valueType="num">
                                      <p:cBhvr additive="base">
                                        <p:cTn id="192" dur="500" fill="hold"/>
                                        <p:tgtEl>
                                          <p:spTgt spid="8">
                                            <p:txEl>
                                              <p:pRg st="10" end="10"/>
                                            </p:txEl>
                                          </p:spTgt>
                                        </p:tgtEl>
                                        <p:attrNameLst>
                                          <p:attrName>ppt_x</p:attrName>
                                        </p:attrNameLst>
                                      </p:cBhvr>
                                      <p:tavLst>
                                        <p:tav tm="0">
                                          <p:val>
                                            <p:strVal val="#ppt_x"/>
                                          </p:val>
                                        </p:tav>
                                        <p:tav tm="100000">
                                          <p:val>
                                            <p:strVal val="#ppt_x"/>
                                          </p:val>
                                        </p:tav>
                                      </p:tavLst>
                                    </p:anim>
                                    <p:anim calcmode="lin" valueType="num">
                                      <p:cBhvr additive="base">
                                        <p:cTn id="193" dur="500" fill="hold"/>
                                        <p:tgtEl>
                                          <p:spTgt spid="8">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nodeType="clickEffect">
                                  <p:stCondLst>
                                    <p:cond delay="0"/>
                                  </p:stCondLst>
                                  <p:childTnLst>
                                    <p:set>
                                      <p:cBhvr>
                                        <p:cTn id="197" dur="1" fill="hold">
                                          <p:stCondLst>
                                            <p:cond delay="0"/>
                                          </p:stCondLst>
                                        </p:cTn>
                                        <p:tgtEl>
                                          <p:spTgt spid="8">
                                            <p:txEl>
                                              <p:pRg st="11" end="11"/>
                                            </p:txEl>
                                          </p:spTgt>
                                        </p:tgtEl>
                                        <p:attrNameLst>
                                          <p:attrName>style.visibility</p:attrName>
                                        </p:attrNameLst>
                                      </p:cBhvr>
                                      <p:to>
                                        <p:strVal val="visible"/>
                                      </p:to>
                                    </p:set>
                                    <p:anim calcmode="lin" valueType="num">
                                      <p:cBhvr additive="base">
                                        <p:cTn id="198" dur="500" fill="hold"/>
                                        <p:tgtEl>
                                          <p:spTgt spid="8">
                                            <p:txEl>
                                              <p:pRg st="11" end="11"/>
                                            </p:txEl>
                                          </p:spTgt>
                                        </p:tgtEl>
                                        <p:attrNameLst>
                                          <p:attrName>ppt_x</p:attrName>
                                        </p:attrNameLst>
                                      </p:cBhvr>
                                      <p:tavLst>
                                        <p:tav tm="0">
                                          <p:val>
                                            <p:strVal val="#ppt_x"/>
                                          </p:val>
                                        </p:tav>
                                        <p:tav tm="100000">
                                          <p:val>
                                            <p:strVal val="#ppt_x"/>
                                          </p:val>
                                        </p:tav>
                                      </p:tavLst>
                                    </p:anim>
                                    <p:anim calcmode="lin" valueType="num">
                                      <p:cBhvr additive="base">
                                        <p:cTn id="199" dur="500" fill="hold"/>
                                        <p:tgtEl>
                                          <p:spTgt spid="8">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2" presetClass="entr" presetSubtype="4" fill="hold" nodeType="clickEffect">
                                  <p:stCondLst>
                                    <p:cond delay="0"/>
                                  </p:stCondLst>
                                  <p:childTnLst>
                                    <p:set>
                                      <p:cBhvr>
                                        <p:cTn id="203" dur="1" fill="hold">
                                          <p:stCondLst>
                                            <p:cond delay="0"/>
                                          </p:stCondLst>
                                        </p:cTn>
                                        <p:tgtEl>
                                          <p:spTgt spid="8">
                                            <p:txEl>
                                              <p:pRg st="12" end="12"/>
                                            </p:txEl>
                                          </p:spTgt>
                                        </p:tgtEl>
                                        <p:attrNameLst>
                                          <p:attrName>style.visibility</p:attrName>
                                        </p:attrNameLst>
                                      </p:cBhvr>
                                      <p:to>
                                        <p:strVal val="visible"/>
                                      </p:to>
                                    </p:set>
                                    <p:anim calcmode="lin" valueType="num">
                                      <p:cBhvr additive="base">
                                        <p:cTn id="204" dur="500" fill="hold"/>
                                        <p:tgtEl>
                                          <p:spTgt spid="8">
                                            <p:txEl>
                                              <p:pRg st="12" end="12"/>
                                            </p:txEl>
                                          </p:spTgt>
                                        </p:tgtEl>
                                        <p:attrNameLst>
                                          <p:attrName>ppt_x</p:attrName>
                                        </p:attrNameLst>
                                      </p:cBhvr>
                                      <p:tavLst>
                                        <p:tav tm="0">
                                          <p:val>
                                            <p:strVal val="#ppt_x"/>
                                          </p:val>
                                        </p:tav>
                                        <p:tav tm="100000">
                                          <p:val>
                                            <p:strVal val="#ppt_x"/>
                                          </p:val>
                                        </p:tav>
                                      </p:tavLst>
                                    </p:anim>
                                    <p:anim calcmode="lin" valueType="num">
                                      <p:cBhvr additive="base">
                                        <p:cTn id="205" dur="500" fill="hold"/>
                                        <p:tgtEl>
                                          <p:spTgt spid="8">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FF0000"/>
          </a:solidFill>
        </p:spPr>
        <p:style>
          <a:lnRef idx="0">
            <a:schemeClr val="dk1"/>
          </a:lnRef>
          <a:fillRef idx="3">
            <a:schemeClr val="dk1"/>
          </a:fillRef>
          <a:effectRef idx="3">
            <a:schemeClr val="dk1"/>
          </a:effectRef>
          <a:fontRef idx="minor">
            <a:schemeClr val="lt1"/>
          </a:fontRef>
        </p:style>
        <p:txBody>
          <a:bodyPr/>
          <a:lstStyle/>
          <a:p>
            <a:r>
              <a:rPr lang="en-AU" smtClean="0"/>
              <a:t>la boulangerie</a:t>
            </a:r>
            <a:endParaRPr lang="en-AU"/>
          </a:p>
        </p:txBody>
      </p:sp>
      <p:pic>
        <p:nvPicPr>
          <p:cNvPr id="63490" name="Picture 2" descr="http://farm4.static.flickr.com/3121/2867216033_cced44e9b8.jpg"/>
          <p:cNvPicPr>
            <a:picLocks noChangeAspect="1" noChangeArrowheads="1"/>
          </p:cNvPicPr>
          <p:nvPr/>
        </p:nvPicPr>
        <p:blipFill>
          <a:blip r:embed="rId2" cstate="print"/>
          <a:srcRect/>
          <a:stretch>
            <a:fillRect/>
          </a:stretch>
        </p:blipFill>
        <p:spPr bwMode="auto">
          <a:xfrm rot="249202">
            <a:off x="4435902" y="2079413"/>
            <a:ext cx="4263425" cy="3197569"/>
          </a:xfrm>
          <a:prstGeom prst="rect">
            <a:avLst/>
          </a:prstGeom>
          <a:noFill/>
        </p:spPr>
      </p:pic>
      <p:pic>
        <p:nvPicPr>
          <p:cNvPr id="63492" name="Picture 4" descr="http://farm3.static.flickr.com/2145/2144122551_3b4d1256d0_z.jpg"/>
          <p:cNvPicPr>
            <a:picLocks noChangeAspect="1" noChangeArrowheads="1"/>
          </p:cNvPicPr>
          <p:nvPr/>
        </p:nvPicPr>
        <p:blipFill>
          <a:blip r:embed="rId3" cstate="print"/>
          <a:srcRect/>
          <a:stretch>
            <a:fillRect/>
          </a:stretch>
        </p:blipFill>
        <p:spPr bwMode="auto">
          <a:xfrm rot="21167922">
            <a:off x="323528" y="2276873"/>
            <a:ext cx="4032448" cy="302433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FF0000"/>
          </a:solidFill>
        </p:spPr>
        <p:style>
          <a:lnRef idx="0">
            <a:schemeClr val="dk1"/>
          </a:lnRef>
          <a:fillRef idx="3">
            <a:schemeClr val="dk1"/>
          </a:fillRef>
          <a:effectRef idx="3">
            <a:schemeClr val="dk1"/>
          </a:effectRef>
          <a:fontRef idx="minor">
            <a:schemeClr val="lt1"/>
          </a:fontRef>
        </p:style>
        <p:txBody>
          <a:bodyPr/>
          <a:lstStyle/>
          <a:p>
            <a:r>
              <a:rPr lang="en-AU" smtClean="0"/>
              <a:t>la poste</a:t>
            </a:r>
            <a:endParaRPr lang="en-AU"/>
          </a:p>
        </p:txBody>
      </p:sp>
      <p:pic>
        <p:nvPicPr>
          <p:cNvPr id="62466" name="Picture 2" descr="http://farm3.static.flickr.com/2108/2244931296_01b03e4bef_z.jpg"/>
          <p:cNvPicPr>
            <a:picLocks noChangeAspect="1" noChangeArrowheads="1"/>
          </p:cNvPicPr>
          <p:nvPr/>
        </p:nvPicPr>
        <p:blipFill>
          <a:blip r:embed="rId2" cstate="print"/>
          <a:srcRect l="17259" r="11867" b="35426"/>
          <a:stretch>
            <a:fillRect/>
          </a:stretch>
        </p:blipFill>
        <p:spPr bwMode="auto">
          <a:xfrm>
            <a:off x="539552" y="1700808"/>
            <a:ext cx="4320480" cy="2952328"/>
          </a:xfrm>
          <a:prstGeom prst="rect">
            <a:avLst/>
          </a:prstGeom>
          <a:ln>
            <a:noFill/>
          </a:ln>
          <a:effectLst>
            <a:outerShdw blurRad="292100" dist="139700" dir="2700000" algn="tl" rotWithShape="0">
              <a:srgbClr val="333333">
                <a:alpha val="65000"/>
              </a:srgbClr>
            </a:outerShdw>
          </a:effectLst>
        </p:spPr>
      </p:pic>
      <p:pic>
        <p:nvPicPr>
          <p:cNvPr id="62469" name="Picture 5" descr="http://farm4.static.flickr.com/3168/3032869509_70964fcdbd_z.jpg"/>
          <p:cNvPicPr>
            <a:picLocks noChangeAspect="1" noChangeArrowheads="1"/>
          </p:cNvPicPr>
          <p:nvPr/>
        </p:nvPicPr>
        <p:blipFill>
          <a:blip r:embed="rId3" cstate="print"/>
          <a:srcRect l="41343"/>
          <a:stretch>
            <a:fillRect/>
          </a:stretch>
        </p:blipFill>
        <p:spPr bwMode="auto">
          <a:xfrm>
            <a:off x="5148064" y="2996952"/>
            <a:ext cx="3575720" cy="3429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FF0000"/>
          </a:solidFill>
        </p:spPr>
        <p:style>
          <a:lnRef idx="0">
            <a:schemeClr val="dk1"/>
          </a:lnRef>
          <a:fillRef idx="3">
            <a:schemeClr val="dk1"/>
          </a:fillRef>
          <a:effectRef idx="3">
            <a:schemeClr val="dk1"/>
          </a:effectRef>
          <a:fontRef idx="minor">
            <a:schemeClr val="lt1"/>
          </a:fontRef>
        </p:style>
        <p:txBody>
          <a:bodyPr/>
          <a:lstStyle/>
          <a:p>
            <a:r>
              <a:rPr lang="en-AU" smtClean="0"/>
              <a:t>la gare</a:t>
            </a:r>
            <a:endParaRPr lang="en-AU"/>
          </a:p>
        </p:txBody>
      </p:sp>
      <p:pic>
        <p:nvPicPr>
          <p:cNvPr id="61442" name="Picture 2" descr="http://www.freefoto.com/images/25/10/25_10_4---TGV-Duplex-train_web.jpg?&amp;k=TGV+Duplex+train"/>
          <p:cNvPicPr>
            <a:picLocks noChangeAspect="1" noChangeArrowheads="1"/>
          </p:cNvPicPr>
          <p:nvPr/>
        </p:nvPicPr>
        <p:blipFill>
          <a:blip r:embed="rId2" cstate="print"/>
          <a:srcRect/>
          <a:stretch>
            <a:fillRect/>
          </a:stretch>
        </p:blipFill>
        <p:spPr bwMode="auto">
          <a:xfrm>
            <a:off x="1079075" y="1628800"/>
            <a:ext cx="6985851" cy="468052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FF0000"/>
          </a:solidFill>
        </p:spPr>
        <p:style>
          <a:lnRef idx="0">
            <a:schemeClr val="dk1"/>
          </a:lnRef>
          <a:fillRef idx="3">
            <a:schemeClr val="dk1"/>
          </a:fillRef>
          <a:effectRef idx="3">
            <a:schemeClr val="dk1"/>
          </a:effectRef>
          <a:fontRef idx="minor">
            <a:schemeClr val="lt1"/>
          </a:fontRef>
        </p:style>
        <p:txBody>
          <a:bodyPr/>
          <a:lstStyle/>
          <a:p>
            <a:r>
              <a:rPr lang="en-AU" smtClean="0"/>
              <a:t>la mairie</a:t>
            </a:r>
            <a:endParaRPr lang="en-AU"/>
          </a:p>
        </p:txBody>
      </p:sp>
      <p:pic>
        <p:nvPicPr>
          <p:cNvPr id="60418" name="Picture 2" descr="http://farm4.static.flickr.com/3160/2668262660_382997d606.jpg"/>
          <p:cNvPicPr>
            <a:picLocks noChangeAspect="1" noChangeArrowheads="1"/>
          </p:cNvPicPr>
          <p:nvPr/>
        </p:nvPicPr>
        <p:blipFill>
          <a:blip r:embed="rId2" cstate="print"/>
          <a:srcRect/>
          <a:stretch>
            <a:fillRect/>
          </a:stretch>
        </p:blipFill>
        <p:spPr bwMode="auto">
          <a:xfrm>
            <a:off x="2627784" y="1628800"/>
            <a:ext cx="3571875" cy="47625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39784"/>
          </a:xfrm>
          <a:solidFill>
            <a:srgbClr val="00B0F0"/>
          </a:solidFill>
        </p:spPr>
        <p:style>
          <a:lnRef idx="0">
            <a:schemeClr val="dk1"/>
          </a:lnRef>
          <a:fillRef idx="3">
            <a:schemeClr val="dk1"/>
          </a:fillRef>
          <a:effectRef idx="3">
            <a:schemeClr val="dk1"/>
          </a:effectRef>
          <a:fontRef idx="minor">
            <a:schemeClr val="lt1"/>
          </a:fontRef>
        </p:style>
        <p:txBody>
          <a:bodyPr/>
          <a:lstStyle/>
          <a:p>
            <a:r>
              <a:rPr lang="en-AU" smtClean="0"/>
              <a:t>le cinéma</a:t>
            </a:r>
            <a:endParaRPr lang="en-AU"/>
          </a:p>
        </p:txBody>
      </p:sp>
      <p:pic>
        <p:nvPicPr>
          <p:cNvPr id="59394" name="Picture 2" descr="http://farm1.static.flickr.com/137/385036558_97545f2106.jpg?v=0"/>
          <p:cNvPicPr>
            <a:picLocks noChangeAspect="1" noChangeArrowheads="1"/>
          </p:cNvPicPr>
          <p:nvPr/>
        </p:nvPicPr>
        <p:blipFill>
          <a:blip r:embed="rId2" cstate="print"/>
          <a:srcRect/>
          <a:stretch>
            <a:fillRect/>
          </a:stretch>
        </p:blipFill>
        <p:spPr bwMode="auto">
          <a:xfrm>
            <a:off x="1274337" y="1844824"/>
            <a:ext cx="6595327" cy="43924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Theme">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629</TotalTime>
  <Words>1729</Words>
  <Application>Microsoft Office PowerPoint</Application>
  <PresentationFormat>On-screen Show (4:3)</PresentationFormat>
  <Paragraphs>331</Paragraphs>
  <Slides>48</Slides>
  <Notes>31</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Office Theme</vt:lpstr>
      <vt:lpstr>Year 9</vt:lpstr>
      <vt:lpstr>Organisation</vt:lpstr>
      <vt:lpstr>Les objectifs</vt:lpstr>
      <vt:lpstr>la banque</vt:lpstr>
      <vt:lpstr>la boulangerie</vt:lpstr>
      <vt:lpstr>la poste</vt:lpstr>
      <vt:lpstr>la gare</vt:lpstr>
      <vt:lpstr>la mairie</vt:lpstr>
      <vt:lpstr>le cinéma</vt:lpstr>
      <vt:lpstr>le collège</vt:lpstr>
      <vt:lpstr>le magasin de disques</vt:lpstr>
      <vt:lpstr>le marché</vt:lpstr>
      <vt:lpstr>le musée</vt:lpstr>
      <vt:lpstr>le café</vt:lpstr>
      <vt:lpstr>le stade</vt:lpstr>
      <vt:lpstr>Slide 16</vt:lpstr>
      <vt:lpstr>Slide 17</vt:lpstr>
      <vt:lpstr>Slide 18</vt:lpstr>
      <vt:lpstr>Vocabulaire</vt:lpstr>
      <vt:lpstr>Year       9</vt:lpstr>
      <vt:lpstr>Les objectifs</vt:lpstr>
      <vt:lpstr>Slide 22</vt:lpstr>
      <vt:lpstr>Slide 23</vt:lpstr>
      <vt:lpstr>Slide 24</vt:lpstr>
      <vt:lpstr>Slide 25</vt:lpstr>
      <vt:lpstr>Slide 26</vt:lpstr>
      <vt:lpstr>Slide 27</vt:lpstr>
      <vt:lpstr>Slide 28</vt:lpstr>
      <vt:lpstr>Slide 29</vt:lpstr>
      <vt:lpstr>Slide 30</vt:lpstr>
      <vt:lpstr>Slide 31</vt:lpstr>
      <vt:lpstr>Slide 32</vt:lpstr>
      <vt:lpstr>Rappel – aller (to go)</vt:lpstr>
      <vt:lpstr>Slide 34</vt:lpstr>
      <vt:lpstr>Slide 35</vt:lpstr>
      <vt:lpstr>Slide 36</vt:lpstr>
      <vt:lpstr>Slide 37</vt:lpstr>
      <vt:lpstr>Slide 38</vt:lpstr>
      <vt:lpstr>Imperatives</vt:lpstr>
      <vt:lpstr>Slide 40</vt:lpstr>
      <vt:lpstr>Slide 41</vt:lpstr>
      <vt:lpstr>Slide 42</vt:lpstr>
      <vt:lpstr>Asking the way…</vt:lpstr>
      <vt:lpstr>Answering</vt:lpstr>
      <vt:lpstr>Irregular verb – PRENDRE (to take)</vt:lpstr>
      <vt:lpstr>Slide 46</vt:lpstr>
      <vt:lpstr>Slide 47</vt:lpstr>
      <vt:lpstr>Jeu de prononciation</vt:lpstr>
    </vt:vector>
  </TitlesOfParts>
  <Company>Wenona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Wenona School</dc:creator>
  <cp:lastModifiedBy>Wenona School</cp:lastModifiedBy>
  <cp:revision>68</cp:revision>
  <dcterms:created xsi:type="dcterms:W3CDTF">2010-08-29T02:05:59Z</dcterms:created>
  <dcterms:modified xsi:type="dcterms:W3CDTF">2010-11-08T00:08:03Z</dcterms:modified>
</cp:coreProperties>
</file>